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rts/chart1.xml" ContentType="application/vnd.openxmlformats-officedocument.drawingml.chart+xml"/>
  <Override PartName="/ppt/theme/themeOverride1.xml" ContentType="application/vnd.openxmlformats-officedocument.themeOverride+xml"/>
  <Override PartName="/ppt/charts/chart2.xml" ContentType="application/vnd.openxmlformats-officedocument.drawingml.chart+xml"/>
  <Override PartName="/ppt/theme/themeOverride2.xml" ContentType="application/vnd.openxmlformats-officedocument.themeOverride+xml"/>
  <Override PartName="/ppt/charts/chart3.xml" ContentType="application/vnd.openxmlformats-officedocument.drawingml.chart+xml"/>
  <Override PartName="/ppt/theme/themeOverride3.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914" r:id="rId1"/>
  </p:sldMasterIdLst>
  <p:notesMasterIdLst>
    <p:notesMasterId r:id="rId16"/>
  </p:notesMasterIdLst>
  <p:sldIdLst>
    <p:sldId id="379" r:id="rId2"/>
    <p:sldId id="402" r:id="rId3"/>
    <p:sldId id="403" r:id="rId4"/>
    <p:sldId id="404" r:id="rId5"/>
    <p:sldId id="405" r:id="rId6"/>
    <p:sldId id="406" r:id="rId7"/>
    <p:sldId id="407" r:id="rId8"/>
    <p:sldId id="408" r:id="rId9"/>
    <p:sldId id="409" r:id="rId10"/>
    <p:sldId id="411" r:id="rId11"/>
    <p:sldId id="412" r:id="rId12"/>
    <p:sldId id="413" r:id="rId13"/>
    <p:sldId id="414" r:id="rId14"/>
    <p:sldId id="410" r:id="rId15"/>
  </p:sldIdLst>
  <p:sldSz cx="9144000" cy="6858000" type="screen4x3"/>
  <p:notesSz cx="6797675" cy="9928225"/>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Раздел без заголовка" id="{0BC0E38B-CCF4-4EEF-B91D-BFE9A3C2B909}">
          <p14:sldIdLst>
            <p14:sldId id="379"/>
            <p14:sldId id="402"/>
            <p14:sldId id="403"/>
            <p14:sldId id="404"/>
            <p14:sldId id="405"/>
            <p14:sldId id="406"/>
            <p14:sldId id="407"/>
            <p14:sldId id="408"/>
            <p14:sldId id="409"/>
            <p14:sldId id="411"/>
            <p14:sldId id="412"/>
            <p14:sldId id="413"/>
            <p14:sldId id="414"/>
            <p14:sldId id="410"/>
          </p14:sldIdLst>
        </p14:section>
      </p14:sectionLst>
    </p:ex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Рейнвальд Сергей Борисович" initials="РСБ" lastIdx="1"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CC99"/>
    <a:srgbClr val="FCDBC0"/>
    <a:srgbClr val="D6B436"/>
    <a:srgbClr val="A2CAC6"/>
    <a:srgbClr val="A9C5D3"/>
    <a:srgbClr val="24842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aximized" horzBarState="maximized">
    <p:restoredLeft sz="34587" autoAdjust="0"/>
    <p:restoredTop sz="98705" autoAdjust="0"/>
  </p:normalViewPr>
  <p:slideViewPr>
    <p:cSldViewPr>
      <p:cViewPr>
        <p:scale>
          <a:sx n="125" d="100"/>
          <a:sy n="125" d="100"/>
        </p:scale>
        <p:origin x="-1224" y="8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harts/_rels/chart1.xml.rels><?xml version="1.0" encoding="UTF-8" standalone="yes"?>
<Relationships xmlns="http://schemas.openxmlformats.org/package/2006/relationships"><Relationship Id="rId2" Type="http://schemas.openxmlformats.org/officeDocument/2006/relationships/package" Target="../embeddings/_____Microsoft_Excel1.xlsx"/><Relationship Id="rId1" Type="http://schemas.openxmlformats.org/officeDocument/2006/relationships/themeOverride" Target="../theme/themeOverride1.xml"/></Relationships>
</file>

<file path=ppt/charts/_rels/chart2.xml.rels><?xml version="1.0" encoding="UTF-8" standalone="yes"?>
<Relationships xmlns="http://schemas.openxmlformats.org/package/2006/relationships"><Relationship Id="rId2" Type="http://schemas.openxmlformats.org/officeDocument/2006/relationships/package" Target="../embeddings/_____Microsoft_Excel2.xlsx"/><Relationship Id="rId1" Type="http://schemas.openxmlformats.org/officeDocument/2006/relationships/themeOverride" Target="../theme/themeOverride2.xml"/></Relationships>
</file>

<file path=ppt/charts/_rels/chart3.xml.rels><?xml version="1.0" encoding="UTF-8" standalone="yes"?>
<Relationships xmlns="http://schemas.openxmlformats.org/package/2006/relationships"><Relationship Id="rId2" Type="http://schemas.openxmlformats.org/officeDocument/2006/relationships/package" Target="../embeddings/_____Microsoft_Excel3.xlsx"/><Relationship Id="rId1" Type="http://schemas.openxmlformats.org/officeDocument/2006/relationships/themeOverride" Target="../theme/themeOverride3.xm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plotArea>
      <c:layout>
        <c:manualLayout>
          <c:layoutTarget val="inner"/>
          <c:xMode val="edge"/>
          <c:yMode val="edge"/>
          <c:x val="6.3025040788820319E-2"/>
          <c:y val="5.6410256410256411E-2"/>
          <c:w val="0.41561561561561561"/>
          <c:h val="0.88717948717948714"/>
        </c:manualLayout>
      </c:layout>
      <c:pieChart>
        <c:varyColors val="1"/>
        <c:ser>
          <c:idx val="0"/>
          <c:order val="0"/>
          <c:dPt>
            <c:idx val="0"/>
            <c:bubble3D val="0"/>
            <c:spPr>
              <a:solidFill>
                <a:schemeClr val="accent2">
                  <a:lumMod val="40000"/>
                  <a:lumOff val="60000"/>
                </a:schemeClr>
              </a:solidFill>
              <a:ln>
                <a:noFill/>
              </a:ln>
              <a:effectLst>
                <a:outerShdw blurRad="254000" sx="102000" sy="102000" algn="ctr" rotWithShape="0">
                  <a:prstClr val="black">
                    <a:alpha val="20000"/>
                  </a:prstClr>
                </a:outerShdw>
              </a:effectLst>
            </c:spPr>
          </c:dPt>
          <c:dPt>
            <c:idx val="1"/>
            <c:bubble3D val="0"/>
            <c:spPr>
              <a:solidFill>
                <a:schemeClr val="accent5">
                  <a:lumMod val="40000"/>
                  <a:lumOff val="60000"/>
                </a:schemeClr>
              </a:solidFill>
              <a:ln>
                <a:noFill/>
              </a:ln>
              <a:effectLst>
                <a:outerShdw blurRad="254000" sx="102000" sy="102000" algn="ctr" rotWithShape="0">
                  <a:prstClr val="black">
                    <a:alpha val="20000"/>
                  </a:prstClr>
                </a:outerShdw>
              </a:effectLst>
            </c:spPr>
          </c:dPt>
          <c:dPt>
            <c:idx val="2"/>
            <c:bubble3D val="0"/>
            <c:spPr>
              <a:solidFill>
                <a:schemeClr val="accent6">
                  <a:lumMod val="40000"/>
                  <a:lumOff val="60000"/>
                </a:schemeClr>
              </a:solidFill>
              <a:ln>
                <a:noFill/>
              </a:ln>
              <a:effectLst>
                <a:outerShdw blurRad="254000" sx="102000" sy="102000" algn="ctr" rotWithShape="0">
                  <a:prstClr val="black">
                    <a:alpha val="20000"/>
                  </a:prstClr>
                </a:outerShdw>
              </a:effectLst>
            </c:spPr>
          </c:dPt>
          <c:dPt>
            <c:idx val="3"/>
            <c:bubble3D val="0"/>
            <c:spPr>
              <a:solidFill>
                <a:schemeClr val="accent4">
                  <a:lumMod val="40000"/>
                  <a:lumOff val="60000"/>
                </a:schemeClr>
              </a:solidFill>
            </c:spPr>
          </c:dPt>
          <c:dLbls>
            <c:dLbl>
              <c:idx val="3"/>
              <c:layout>
                <c:manualLayout>
                  <c:x val="-1.6925303957780274E-2"/>
                  <c:y val="2.9417019048805389E-2"/>
                </c:manualLayout>
              </c:layout>
              <c:dLblPos val="bestFit"/>
              <c:showLegendKey val="0"/>
              <c:showVal val="0"/>
              <c:showCatName val="0"/>
              <c:showSerName val="0"/>
              <c:showPercent val="1"/>
              <c:showBubbleSize val="0"/>
              <c:extLst>
                <c:ext xmlns:c15="http://schemas.microsoft.com/office/drawing/2012/chart" uri="{CE6537A1-D6FC-4f65-9D91-7224C49458BB}">
                  <c15:layout/>
                </c:ext>
              </c:extLst>
            </c:dLbl>
            <c:spPr>
              <a:solidFill>
                <a:srgbClr val="002060"/>
              </a:solidFill>
              <a:ln>
                <a:noFill/>
              </a:ln>
              <a:effectLst>
                <a:outerShdw blurRad="50800" dist="38100" dir="2700000" algn="tl" rotWithShape="0">
                  <a:prstClr val="black">
                    <a:alpha val="40000"/>
                  </a:prstClr>
                </a:outerShdw>
              </a:effectLst>
            </c:spPr>
            <c:txPr>
              <a:bodyPr rot="0" vert="horz"/>
              <a:lstStyle/>
              <a:p>
                <a:pPr>
                  <a:defRPr b="1">
                    <a:solidFill>
                      <a:schemeClr val="bg1"/>
                    </a:solidFill>
                  </a:defRPr>
                </a:pPr>
                <a:endParaRPr lang="ru-RU"/>
              </a:p>
            </c:txPr>
            <c:dLblPos val="ctr"/>
            <c:showLegendKey val="0"/>
            <c:showVal val="0"/>
            <c:showCatName val="0"/>
            <c:showSerName val="0"/>
            <c:showPercent val="1"/>
            <c:showBubbleSize val="0"/>
            <c:showLeaderLines val="1"/>
            <c:leaderLines>
              <c:spPr>
                <a:ln w="12649">
                  <a:solidFill>
                    <a:schemeClr val="dk1">
                      <a:lumMod val="50000"/>
                      <a:lumOff val="50000"/>
                    </a:schemeClr>
                  </a:solidFill>
                </a:ln>
                <a:effectLst/>
              </c:spPr>
            </c:leaderLines>
            <c:extLst>
              <c:ext xmlns:c15="http://schemas.microsoft.com/office/drawing/2012/chart" uri="{CE6537A1-D6FC-4f65-9D91-7224C49458BB}">
                <c15:layout/>
              </c:ext>
            </c:extLst>
          </c:dLbls>
          <c:cat>
            <c:strRef>
              <c:f>Лист1!$A$3:$A$6</c:f>
              <c:strCache>
                <c:ptCount val="4"/>
                <c:pt idx="0">
                  <c:v> I класс опасности</c:v>
                </c:pt>
                <c:pt idx="1">
                  <c:v> II класс опасности </c:v>
                </c:pt>
                <c:pt idx="2">
                  <c:v> III класс опасности </c:v>
                </c:pt>
                <c:pt idx="3">
                  <c:v>IV класс опасности</c:v>
                </c:pt>
              </c:strCache>
            </c:strRef>
          </c:cat>
          <c:val>
            <c:numRef>
              <c:f>Лист1!$B$3:$B$6</c:f>
              <c:numCache>
                <c:formatCode>General</c:formatCode>
                <c:ptCount val="4"/>
                <c:pt idx="0">
                  <c:v>14</c:v>
                </c:pt>
                <c:pt idx="1">
                  <c:v>6</c:v>
                </c:pt>
                <c:pt idx="2">
                  <c:v>21</c:v>
                </c:pt>
                <c:pt idx="3">
                  <c:v>1</c:v>
                </c:pt>
              </c:numCache>
            </c:numRef>
          </c:val>
        </c:ser>
        <c:dLbls>
          <c:showLegendKey val="0"/>
          <c:showVal val="0"/>
          <c:showCatName val="0"/>
          <c:showSerName val="0"/>
          <c:showPercent val="0"/>
          <c:showBubbleSize val="0"/>
          <c:showLeaderLines val="1"/>
        </c:dLbls>
        <c:firstSliceAng val="39"/>
      </c:pieChart>
      <c:spPr>
        <a:noFill/>
        <a:ln w="25284">
          <a:noFill/>
        </a:ln>
      </c:spPr>
    </c:plotArea>
    <c:legend>
      <c:legendPos val="r"/>
      <c:layout>
        <c:manualLayout>
          <c:xMode val="edge"/>
          <c:yMode val="edge"/>
          <c:x val="0.49453647171108955"/>
          <c:y val="5.8446359126575146E-3"/>
          <c:w val="0.50049040661361177"/>
          <c:h val="0.84613156339750717"/>
        </c:manualLayout>
      </c:layout>
      <c:overlay val="0"/>
      <c:spPr>
        <a:noFill/>
        <a:ln>
          <a:noFill/>
        </a:ln>
        <a:effectLst/>
      </c:spPr>
      <c:txPr>
        <a:bodyPr rot="0" vert="horz"/>
        <a:lstStyle/>
        <a:p>
          <a:pPr>
            <a:defRPr/>
          </a:pPr>
          <a:endParaRPr lang="ru-RU"/>
        </a:p>
      </c:txPr>
    </c:legend>
    <c:plotVisOnly val="1"/>
    <c:dispBlanksAs val="gap"/>
    <c:showDLblsOverMax val="0"/>
  </c:chart>
  <c:spPr>
    <a:solidFill>
      <a:sysClr val="window" lastClr="FFFFFF"/>
    </a:solidFill>
    <a:ln>
      <a:noFill/>
    </a:ln>
    <a:effectLst/>
  </c:spPr>
  <c:txPr>
    <a:bodyPr/>
    <a:lstStyle/>
    <a:p>
      <a:pPr>
        <a:defRPr>
          <a:solidFill>
            <a:srgbClr val="002060"/>
          </a:solidFill>
          <a:latin typeface="Arial" panose="020B0604020202020204" pitchFamily="34" charset="0"/>
          <a:cs typeface="Arial" panose="020B0604020202020204" pitchFamily="34" charset="0"/>
        </a:defRPr>
      </a:pPr>
      <a:endParaRPr lang="ru-RU"/>
    </a:p>
  </c:txPr>
  <c:externalData r:id="rId2">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1859173390316001"/>
          <c:y val="3.2107215227499028E-2"/>
          <c:w val="0.83612054758733478"/>
          <c:h val="0.81433543611888637"/>
        </c:manualLayout>
      </c:layout>
      <c:barChart>
        <c:barDir val="col"/>
        <c:grouping val="clustered"/>
        <c:varyColors val="0"/>
        <c:ser>
          <c:idx val="0"/>
          <c:order val="0"/>
          <c:tx>
            <c:strRef>
              <c:f>Лист1!$B$1</c:f>
              <c:strCache>
                <c:ptCount val="1"/>
                <c:pt idx="0">
                  <c:v>кол-во</c:v>
                </c:pt>
              </c:strCache>
            </c:strRef>
          </c:tx>
          <c:spPr>
            <a:solidFill>
              <a:srgbClr val="ED7D31"/>
            </a:solidFill>
            <a:ln w="25345">
              <a:noFill/>
            </a:ln>
          </c:spPr>
          <c:invertIfNegative val="0"/>
          <c:dPt>
            <c:idx val="0"/>
            <c:invertIfNegative val="0"/>
            <c:bubble3D val="0"/>
            <c:spPr>
              <a:solidFill>
                <a:schemeClr val="accent2">
                  <a:lumMod val="40000"/>
                  <a:lumOff val="60000"/>
                </a:schemeClr>
              </a:solidFill>
              <a:ln w="25345">
                <a:noFill/>
              </a:ln>
            </c:spPr>
          </c:dPt>
          <c:dPt>
            <c:idx val="1"/>
            <c:invertIfNegative val="0"/>
            <c:bubble3D val="0"/>
            <c:spPr>
              <a:solidFill>
                <a:schemeClr val="accent1">
                  <a:lumMod val="40000"/>
                  <a:lumOff val="60000"/>
                </a:schemeClr>
              </a:solidFill>
              <a:ln w="25345">
                <a:noFill/>
              </a:ln>
            </c:spPr>
          </c:dPt>
          <c:dPt>
            <c:idx val="2"/>
            <c:invertIfNegative val="0"/>
            <c:bubble3D val="0"/>
            <c:spPr>
              <a:solidFill>
                <a:schemeClr val="accent6">
                  <a:lumMod val="40000"/>
                  <a:lumOff val="60000"/>
                </a:schemeClr>
              </a:solidFill>
              <a:ln w="25345">
                <a:noFill/>
              </a:ln>
            </c:spPr>
          </c:dPt>
          <c:dPt>
            <c:idx val="3"/>
            <c:invertIfNegative val="0"/>
            <c:bubble3D val="0"/>
            <c:spPr>
              <a:solidFill>
                <a:schemeClr val="accent4">
                  <a:lumMod val="40000"/>
                  <a:lumOff val="60000"/>
                </a:schemeClr>
              </a:solidFill>
              <a:ln>
                <a:noFill/>
              </a:ln>
              <a:effectLst/>
            </c:spPr>
          </c:dPt>
          <c:dLbls>
            <c:spPr>
              <a:noFill/>
              <a:ln w="25345">
                <a:noFill/>
              </a:ln>
            </c:spPr>
            <c:txPr>
              <a:bodyPr rot="0" vert="horz"/>
              <a:lstStyle/>
              <a:p>
                <a:pPr>
                  <a:defRPr/>
                </a:pPr>
                <a:endParaRPr lang="ru-RU"/>
              </a:p>
            </c:tx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Лист1!$A$2:$A$5</c:f>
              <c:strCache>
                <c:ptCount val="4"/>
                <c:pt idx="0">
                  <c:v>I класс</c:v>
                </c:pt>
                <c:pt idx="1">
                  <c:v>II класс</c:v>
                </c:pt>
                <c:pt idx="2">
                  <c:v>III класс</c:v>
                </c:pt>
                <c:pt idx="3">
                  <c:v>IV класс</c:v>
                </c:pt>
              </c:strCache>
            </c:strRef>
          </c:cat>
          <c:val>
            <c:numRef>
              <c:f>Лист1!$B$2:$B$5</c:f>
              <c:numCache>
                <c:formatCode>General</c:formatCode>
                <c:ptCount val="4"/>
                <c:pt idx="0">
                  <c:v>14</c:v>
                </c:pt>
                <c:pt idx="1">
                  <c:v>6</c:v>
                </c:pt>
                <c:pt idx="2">
                  <c:v>21</c:v>
                </c:pt>
                <c:pt idx="3">
                  <c:v>1</c:v>
                </c:pt>
              </c:numCache>
            </c:numRef>
          </c:val>
        </c:ser>
        <c:dLbls>
          <c:showLegendKey val="0"/>
          <c:showVal val="0"/>
          <c:showCatName val="0"/>
          <c:showSerName val="0"/>
          <c:showPercent val="0"/>
          <c:showBubbleSize val="0"/>
        </c:dLbls>
        <c:gapWidth val="150"/>
        <c:axId val="116474880"/>
        <c:axId val="76564736"/>
      </c:barChart>
      <c:catAx>
        <c:axId val="116474880"/>
        <c:scaling>
          <c:orientation val="minMax"/>
        </c:scaling>
        <c:delete val="0"/>
        <c:axPos val="b"/>
        <c:numFmt formatCode="General" sourceLinked="1"/>
        <c:majorTickMark val="none"/>
        <c:minorTickMark val="none"/>
        <c:tickLblPos val="nextTo"/>
        <c:spPr>
          <a:noFill/>
          <a:ln w="9476" cap="flat" cmpd="sng" algn="ctr">
            <a:solidFill>
              <a:schemeClr val="tx1">
                <a:tint val="75000"/>
                <a:shade val="95000"/>
                <a:satMod val="105000"/>
              </a:schemeClr>
            </a:solidFill>
            <a:prstDash val="solid"/>
            <a:round/>
          </a:ln>
          <a:effectLst/>
        </c:spPr>
        <c:txPr>
          <a:bodyPr rot="-60000000" vert="horz"/>
          <a:lstStyle/>
          <a:p>
            <a:pPr>
              <a:defRPr/>
            </a:pPr>
            <a:endParaRPr lang="ru-RU"/>
          </a:p>
        </c:txPr>
        <c:crossAx val="76564736"/>
        <c:crosses val="autoZero"/>
        <c:auto val="1"/>
        <c:lblAlgn val="ctr"/>
        <c:lblOffset val="100"/>
        <c:noMultiLvlLbl val="0"/>
      </c:catAx>
      <c:valAx>
        <c:axId val="76564736"/>
        <c:scaling>
          <c:orientation val="minMax"/>
        </c:scaling>
        <c:delete val="0"/>
        <c:axPos val="l"/>
        <c:majorGridlines>
          <c:spPr>
            <a:ln w="9476" cap="flat" cmpd="sng" algn="ctr">
              <a:solidFill>
                <a:schemeClr val="tx1">
                  <a:tint val="75000"/>
                  <a:shade val="95000"/>
                  <a:satMod val="105000"/>
                </a:schemeClr>
              </a:solidFill>
              <a:prstDash val="solid"/>
              <a:round/>
            </a:ln>
            <a:effectLst/>
          </c:spPr>
        </c:majorGridlines>
        <c:numFmt formatCode="General" sourceLinked="1"/>
        <c:majorTickMark val="none"/>
        <c:minorTickMark val="none"/>
        <c:tickLblPos val="nextTo"/>
        <c:spPr>
          <a:noFill/>
          <a:ln w="9476" cap="flat" cmpd="sng" algn="ctr">
            <a:solidFill>
              <a:schemeClr val="tx1">
                <a:tint val="75000"/>
                <a:shade val="95000"/>
                <a:satMod val="105000"/>
              </a:schemeClr>
            </a:solidFill>
            <a:prstDash val="solid"/>
            <a:round/>
          </a:ln>
          <a:effectLst/>
        </c:spPr>
        <c:txPr>
          <a:bodyPr rot="-60000000" vert="horz"/>
          <a:lstStyle/>
          <a:p>
            <a:pPr>
              <a:defRPr/>
            </a:pPr>
            <a:endParaRPr lang="ru-RU"/>
          </a:p>
        </c:txPr>
        <c:crossAx val="116474880"/>
        <c:crosses val="autoZero"/>
        <c:crossBetween val="between"/>
      </c:valAx>
      <c:dTable>
        <c:showHorzBorder val="1"/>
        <c:showVertBorder val="1"/>
        <c:showOutline val="1"/>
        <c:showKeys val="0"/>
        <c:spPr>
          <a:noFill/>
          <a:ln w="9476" cap="flat" cmpd="sng" algn="ctr">
            <a:solidFill>
              <a:schemeClr val="tx1">
                <a:tint val="75000"/>
                <a:shade val="95000"/>
                <a:satMod val="105000"/>
              </a:schemeClr>
            </a:solidFill>
            <a:prstDash val="solid"/>
            <a:round/>
          </a:ln>
          <a:effectLst/>
        </c:spPr>
      </c:dTable>
      <c:spPr>
        <a:noFill/>
        <a:ln w="9525">
          <a:solidFill>
            <a:schemeClr val="bg1">
              <a:lumMod val="65000"/>
            </a:schemeClr>
          </a:solidFill>
        </a:ln>
        <a:effectLst/>
      </c:spPr>
    </c:plotArea>
    <c:plotVisOnly val="1"/>
    <c:dispBlanksAs val="gap"/>
    <c:showDLblsOverMax val="0"/>
  </c:chart>
  <c:spPr>
    <a:solidFill>
      <a:schemeClr val="bg1">
        <a:lumMod val="95000"/>
      </a:schemeClr>
    </a:solidFill>
    <a:ln w="9476" cap="flat" cmpd="sng" algn="ctr">
      <a:solidFill>
        <a:schemeClr val="bg1">
          <a:lumMod val="65000"/>
        </a:schemeClr>
      </a:solidFill>
      <a:prstDash val="solid"/>
      <a:round/>
    </a:ln>
    <a:effectLst/>
  </c:spPr>
  <c:txPr>
    <a:bodyPr/>
    <a:lstStyle/>
    <a:p>
      <a:pPr>
        <a:defRPr>
          <a:solidFill>
            <a:srgbClr val="002060"/>
          </a:solidFill>
          <a:latin typeface="Arial" panose="020B0604020202020204" pitchFamily="34" charset="0"/>
          <a:cs typeface="Arial" panose="020B0604020202020204" pitchFamily="34" charset="0"/>
        </a:defRPr>
      </a:pPr>
      <a:endParaRPr lang="ru-RU"/>
    </a:p>
  </c:txPr>
  <c:externalData r:id="rId2">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plotArea>
      <c:layout/>
      <c:barChart>
        <c:barDir val="col"/>
        <c:grouping val="stacked"/>
        <c:varyColors val="0"/>
        <c:ser>
          <c:idx val="0"/>
          <c:order val="0"/>
          <c:tx>
            <c:strRef>
              <c:f>Лист1!$B$1</c:f>
              <c:strCache>
                <c:ptCount val="1"/>
                <c:pt idx="0">
                  <c:v>I класс</c:v>
                </c:pt>
              </c:strCache>
            </c:strRef>
          </c:tx>
          <c:spPr>
            <a:solidFill>
              <a:schemeClr val="accent2">
                <a:lumMod val="40000"/>
                <a:lumOff val="60000"/>
              </a:schemeClr>
            </a:solidFill>
          </c:spPr>
          <c:invertIfNegative val="0"/>
          <c:dLbls>
            <c:spPr>
              <a:noFill/>
              <a:ln w="23417">
                <a:noFill/>
              </a:ln>
            </c:spPr>
            <c:txPr>
              <a:bodyPr/>
              <a:lstStyle/>
              <a:p>
                <a:pPr>
                  <a:defRPr sz="1000"/>
                </a:pPr>
                <a:endParaRPr lang="ru-RU"/>
              </a:p>
            </c:tx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numRef>
              <c:f>Лист1!$A$2:$A$11</c:f>
              <c:numCache>
                <c:formatCode>General</c:formatCode>
                <c:ptCount val="10"/>
                <c:pt idx="0">
                  <c:v>2013</c:v>
                </c:pt>
                <c:pt idx="1">
                  <c:v>2014</c:v>
                </c:pt>
                <c:pt idx="2">
                  <c:v>2015</c:v>
                </c:pt>
                <c:pt idx="3">
                  <c:v>2016</c:v>
                </c:pt>
                <c:pt idx="4">
                  <c:v>2017</c:v>
                </c:pt>
                <c:pt idx="5">
                  <c:v>2018</c:v>
                </c:pt>
                <c:pt idx="6">
                  <c:v>2019</c:v>
                </c:pt>
                <c:pt idx="7">
                  <c:v>2020</c:v>
                </c:pt>
                <c:pt idx="8">
                  <c:v>2021</c:v>
                </c:pt>
                <c:pt idx="9">
                  <c:v>2022</c:v>
                </c:pt>
              </c:numCache>
            </c:numRef>
          </c:cat>
          <c:val>
            <c:numRef>
              <c:f>Лист1!$B$2:$B$11</c:f>
              <c:numCache>
                <c:formatCode>General</c:formatCode>
                <c:ptCount val="10"/>
                <c:pt idx="0">
                  <c:v>18</c:v>
                </c:pt>
                <c:pt idx="1">
                  <c:v>23</c:v>
                </c:pt>
                <c:pt idx="2">
                  <c:v>29</c:v>
                </c:pt>
                <c:pt idx="3">
                  <c:v>22</c:v>
                </c:pt>
                <c:pt idx="4">
                  <c:v>18</c:v>
                </c:pt>
                <c:pt idx="5">
                  <c:v>18</c:v>
                </c:pt>
                <c:pt idx="6">
                  <c:v>23</c:v>
                </c:pt>
                <c:pt idx="7">
                  <c:v>18</c:v>
                </c:pt>
                <c:pt idx="8">
                  <c:v>10</c:v>
                </c:pt>
                <c:pt idx="9">
                  <c:v>14</c:v>
                </c:pt>
              </c:numCache>
            </c:numRef>
          </c:val>
        </c:ser>
        <c:ser>
          <c:idx val="1"/>
          <c:order val="1"/>
          <c:tx>
            <c:strRef>
              <c:f>Лист1!$C$1</c:f>
              <c:strCache>
                <c:ptCount val="1"/>
                <c:pt idx="0">
                  <c:v>II класс</c:v>
                </c:pt>
              </c:strCache>
            </c:strRef>
          </c:tx>
          <c:spPr>
            <a:solidFill>
              <a:schemeClr val="accent1">
                <a:lumMod val="40000"/>
                <a:lumOff val="60000"/>
              </a:schemeClr>
            </a:solidFill>
          </c:spPr>
          <c:invertIfNegative val="0"/>
          <c:dLbls>
            <c:spPr>
              <a:noFill/>
              <a:ln w="23417">
                <a:noFill/>
              </a:ln>
            </c:spPr>
            <c:txPr>
              <a:bodyPr/>
              <a:lstStyle/>
              <a:p>
                <a:pPr>
                  <a:defRPr sz="1000"/>
                </a:pPr>
                <a:endParaRPr lang="ru-RU"/>
              </a:p>
            </c:tx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numRef>
              <c:f>Лист1!$A$2:$A$11</c:f>
              <c:numCache>
                <c:formatCode>General</c:formatCode>
                <c:ptCount val="10"/>
                <c:pt idx="0">
                  <c:v>2013</c:v>
                </c:pt>
                <c:pt idx="1">
                  <c:v>2014</c:v>
                </c:pt>
                <c:pt idx="2">
                  <c:v>2015</c:v>
                </c:pt>
                <c:pt idx="3">
                  <c:v>2016</c:v>
                </c:pt>
                <c:pt idx="4">
                  <c:v>2017</c:v>
                </c:pt>
                <c:pt idx="5">
                  <c:v>2018</c:v>
                </c:pt>
                <c:pt idx="6">
                  <c:v>2019</c:v>
                </c:pt>
                <c:pt idx="7">
                  <c:v>2020</c:v>
                </c:pt>
                <c:pt idx="8">
                  <c:v>2021</c:v>
                </c:pt>
                <c:pt idx="9">
                  <c:v>2022</c:v>
                </c:pt>
              </c:numCache>
            </c:numRef>
          </c:cat>
          <c:val>
            <c:numRef>
              <c:f>Лист1!$C$2:$C$11</c:f>
              <c:numCache>
                <c:formatCode>General</c:formatCode>
                <c:ptCount val="10"/>
                <c:pt idx="0">
                  <c:v>9</c:v>
                </c:pt>
                <c:pt idx="1">
                  <c:v>9</c:v>
                </c:pt>
                <c:pt idx="2">
                  <c:v>5</c:v>
                </c:pt>
                <c:pt idx="3">
                  <c:v>5</c:v>
                </c:pt>
                <c:pt idx="4">
                  <c:v>10</c:v>
                </c:pt>
                <c:pt idx="5">
                  <c:v>4</c:v>
                </c:pt>
                <c:pt idx="6">
                  <c:v>4</c:v>
                </c:pt>
                <c:pt idx="7">
                  <c:v>2</c:v>
                </c:pt>
                <c:pt idx="8">
                  <c:v>10</c:v>
                </c:pt>
                <c:pt idx="9">
                  <c:v>6</c:v>
                </c:pt>
              </c:numCache>
            </c:numRef>
          </c:val>
        </c:ser>
        <c:ser>
          <c:idx val="2"/>
          <c:order val="2"/>
          <c:tx>
            <c:strRef>
              <c:f>Лист1!$D$1</c:f>
              <c:strCache>
                <c:ptCount val="1"/>
                <c:pt idx="0">
                  <c:v>III класс</c:v>
                </c:pt>
              </c:strCache>
            </c:strRef>
          </c:tx>
          <c:spPr>
            <a:solidFill>
              <a:schemeClr val="accent6">
                <a:lumMod val="40000"/>
                <a:lumOff val="60000"/>
              </a:schemeClr>
            </a:solidFill>
          </c:spPr>
          <c:invertIfNegative val="0"/>
          <c:dLbls>
            <c:spPr>
              <a:noFill/>
              <a:ln w="23417">
                <a:noFill/>
              </a:ln>
            </c:spPr>
            <c:txPr>
              <a:bodyPr/>
              <a:lstStyle/>
              <a:p>
                <a:pPr>
                  <a:defRPr sz="1000"/>
                </a:pPr>
                <a:endParaRPr lang="ru-RU"/>
              </a:p>
            </c:tx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numRef>
              <c:f>Лист1!$A$2:$A$11</c:f>
              <c:numCache>
                <c:formatCode>General</c:formatCode>
                <c:ptCount val="10"/>
                <c:pt idx="0">
                  <c:v>2013</c:v>
                </c:pt>
                <c:pt idx="1">
                  <c:v>2014</c:v>
                </c:pt>
                <c:pt idx="2">
                  <c:v>2015</c:v>
                </c:pt>
                <c:pt idx="3">
                  <c:v>2016</c:v>
                </c:pt>
                <c:pt idx="4">
                  <c:v>2017</c:v>
                </c:pt>
                <c:pt idx="5">
                  <c:v>2018</c:v>
                </c:pt>
                <c:pt idx="6">
                  <c:v>2019</c:v>
                </c:pt>
                <c:pt idx="7">
                  <c:v>2020</c:v>
                </c:pt>
                <c:pt idx="8">
                  <c:v>2021</c:v>
                </c:pt>
                <c:pt idx="9">
                  <c:v>2022</c:v>
                </c:pt>
              </c:numCache>
            </c:numRef>
          </c:cat>
          <c:val>
            <c:numRef>
              <c:f>Лист1!$D$2:$D$11</c:f>
              <c:numCache>
                <c:formatCode>General</c:formatCode>
                <c:ptCount val="10"/>
                <c:pt idx="0">
                  <c:v>57</c:v>
                </c:pt>
                <c:pt idx="1">
                  <c:v>34</c:v>
                </c:pt>
                <c:pt idx="2">
                  <c:v>45</c:v>
                </c:pt>
                <c:pt idx="3">
                  <c:v>31</c:v>
                </c:pt>
                <c:pt idx="4">
                  <c:v>55</c:v>
                </c:pt>
                <c:pt idx="5">
                  <c:v>32</c:v>
                </c:pt>
                <c:pt idx="6">
                  <c:v>25</c:v>
                </c:pt>
                <c:pt idx="7">
                  <c:v>22</c:v>
                </c:pt>
                <c:pt idx="8">
                  <c:v>20</c:v>
                </c:pt>
                <c:pt idx="9">
                  <c:v>21</c:v>
                </c:pt>
              </c:numCache>
            </c:numRef>
          </c:val>
        </c:ser>
        <c:ser>
          <c:idx val="3"/>
          <c:order val="3"/>
          <c:tx>
            <c:strRef>
              <c:f>Лист1!$E$1</c:f>
              <c:strCache>
                <c:ptCount val="1"/>
                <c:pt idx="0">
                  <c:v>IV класс</c:v>
                </c:pt>
              </c:strCache>
            </c:strRef>
          </c:tx>
          <c:spPr>
            <a:solidFill>
              <a:schemeClr val="accent4">
                <a:lumMod val="40000"/>
                <a:lumOff val="60000"/>
              </a:schemeClr>
            </a:solidFill>
          </c:spPr>
          <c:invertIfNegative val="0"/>
          <c:dLbls>
            <c:dLbl>
              <c:idx val="2"/>
              <c:layout>
                <c:manualLayout>
                  <c:x val="4.1637097968783204E-2"/>
                  <c:y val="0"/>
                </c:manualLayout>
              </c:layout>
              <c:dLblPos val="ctr"/>
              <c:showLegendKey val="0"/>
              <c:showVal val="1"/>
              <c:showCatName val="0"/>
              <c:showSerName val="0"/>
              <c:showPercent val="0"/>
              <c:showBubbleSize val="0"/>
              <c:extLst>
                <c:ext xmlns:c15="http://schemas.microsoft.com/office/drawing/2012/chart" uri="{CE6537A1-D6FC-4f65-9D91-7224C49458BB}">
                  <c15:layout/>
                </c:ext>
              </c:extLst>
            </c:dLbl>
            <c:dLbl>
              <c:idx val="3"/>
              <c:layout>
                <c:manualLayout>
                  <c:x val="3.9744502606565785E-2"/>
                  <c:y val="-3.8835567305601632E-17"/>
                </c:manualLayout>
              </c:layout>
              <c:dLblPos val="ctr"/>
              <c:showLegendKey val="0"/>
              <c:showVal val="1"/>
              <c:showCatName val="0"/>
              <c:showSerName val="0"/>
              <c:showPercent val="0"/>
              <c:showBubbleSize val="0"/>
              <c:extLst>
                <c:ext xmlns:c15="http://schemas.microsoft.com/office/drawing/2012/chart" uri="{CE6537A1-D6FC-4f65-9D91-7224C49458BB}">
                  <c15:layout/>
                </c:ext>
              </c:extLst>
            </c:dLbl>
            <c:dLbl>
              <c:idx val="5"/>
              <c:layout>
                <c:manualLayout>
                  <c:x val="3.5959311882130952E-2"/>
                  <c:y val="2.9656593988551649E-2"/>
                </c:manualLayout>
              </c:layout>
              <c:dLblPos val="ctr"/>
              <c:showLegendKey val="0"/>
              <c:showVal val="1"/>
              <c:showCatName val="0"/>
              <c:showSerName val="0"/>
              <c:showPercent val="0"/>
              <c:showBubbleSize val="0"/>
              <c:extLst>
                <c:ext xmlns:c15="http://schemas.microsoft.com/office/drawing/2012/chart" uri="{CE6537A1-D6FC-4f65-9D91-7224C49458BB}">
                  <c15:layout/>
                </c:ext>
              </c:extLst>
            </c:dLbl>
            <c:dLbl>
              <c:idx val="7"/>
              <c:layout>
                <c:manualLayout>
                  <c:x val="3.7851907244348226E-2"/>
                  <c:y val="2.1183281420394062E-2"/>
                </c:manualLayout>
              </c:layout>
              <c:dLblPos val="ctr"/>
              <c:showLegendKey val="0"/>
              <c:showVal val="1"/>
              <c:showCatName val="0"/>
              <c:showSerName val="0"/>
              <c:showPercent val="0"/>
              <c:showBubbleSize val="0"/>
              <c:extLst>
                <c:ext xmlns:c15="http://schemas.microsoft.com/office/drawing/2012/chart" uri="{CE6537A1-D6FC-4f65-9D91-7224C49458BB}">
                  <c15:layout/>
                </c:ext>
              </c:extLst>
            </c:dLbl>
            <c:dLbl>
              <c:idx val="8"/>
              <c:layout>
                <c:manualLayout>
                  <c:x val="3.5959311882130952E-2"/>
                  <c:y val="2.1183281420394062E-2"/>
                </c:manualLayout>
              </c:layout>
              <c:dLblPos val="ctr"/>
              <c:showLegendKey val="0"/>
              <c:showVal val="1"/>
              <c:showCatName val="0"/>
              <c:showSerName val="0"/>
              <c:showPercent val="0"/>
              <c:showBubbleSize val="0"/>
              <c:extLst>
                <c:ext xmlns:c15="http://schemas.microsoft.com/office/drawing/2012/chart" uri="{CE6537A1-D6FC-4f65-9D91-7224C49458BB}">
                  <c15:layout/>
                </c:ext>
              </c:extLst>
            </c:dLbl>
            <c:dLbl>
              <c:idx val="9"/>
              <c:layout>
                <c:manualLayout>
                  <c:x val="3.4066716519913533E-2"/>
                  <c:y val="0"/>
                </c:manualLayout>
              </c:layout>
              <c:dLblPos val="ctr"/>
              <c:showLegendKey val="0"/>
              <c:showVal val="1"/>
              <c:showCatName val="0"/>
              <c:showSerName val="0"/>
              <c:showPercent val="0"/>
              <c:showBubbleSize val="0"/>
              <c:extLst>
                <c:ext xmlns:c15="http://schemas.microsoft.com/office/drawing/2012/chart" uri="{CE6537A1-D6FC-4f65-9D91-7224C49458BB}">
                  <c15:layout/>
                </c:ext>
              </c:extLst>
            </c:dLbl>
            <c:dLbl>
              <c:idx val="10"/>
              <c:tx>
                <c:rich>
                  <a:bodyPr/>
                  <a:lstStyle/>
                  <a:p>
                    <a:pPr>
                      <a:defRPr sz="1000"/>
                    </a:pPr>
                    <a:r>
                      <a:rPr lang="en-US" sz="1000"/>
                      <a:t>1</a:t>
                    </a:r>
                    <a:r>
                      <a:rPr lang="ru-RU" sz="1000"/>
                      <a:t>5</a:t>
                    </a:r>
                    <a:endParaRPr lang="en-US" sz="1000"/>
                  </a:p>
                </c:rich>
              </c:tx>
              <c:spPr/>
              <c:dLblPos val="ctr"/>
              <c:showLegendKey val="0"/>
              <c:showVal val="0"/>
              <c:showCatName val="0"/>
              <c:showSerName val="0"/>
              <c:showPercent val="0"/>
              <c:showBubbleSize val="0"/>
              <c:extLst>
                <c:ext xmlns:c15="http://schemas.microsoft.com/office/drawing/2012/chart" uri="{CE6537A1-D6FC-4f65-9D91-7224C49458BB}"/>
              </c:extLst>
            </c:dLbl>
            <c:spPr>
              <a:noFill/>
              <a:ln w="23417">
                <a:noFill/>
              </a:ln>
            </c:spPr>
            <c:txPr>
              <a:bodyPr/>
              <a:lstStyle/>
              <a:p>
                <a:pPr>
                  <a:defRPr sz="1000"/>
                </a:pPr>
                <a:endParaRPr lang="ru-RU"/>
              </a:p>
            </c:txPr>
            <c:dLblPos val="ctr"/>
            <c:showLegendKey val="0"/>
            <c:showVal val="1"/>
            <c:showCatName val="0"/>
            <c:showSerName val="0"/>
            <c:showPercent val="0"/>
            <c:showBubbleSize val="0"/>
            <c:showLeaderLines val="0"/>
            <c:extLst>
              <c:ext xmlns:c15="http://schemas.microsoft.com/office/drawing/2012/chart" uri="{CE6537A1-D6FC-4f65-9D91-7224C49458BB}">
                <c15:layout/>
                <c15:showLeaderLines val="1"/>
              </c:ext>
            </c:extLst>
          </c:dLbls>
          <c:cat>
            <c:numRef>
              <c:f>Лист1!$A$2:$A$11</c:f>
              <c:numCache>
                <c:formatCode>General</c:formatCode>
                <c:ptCount val="10"/>
                <c:pt idx="0">
                  <c:v>2013</c:v>
                </c:pt>
                <c:pt idx="1">
                  <c:v>2014</c:v>
                </c:pt>
                <c:pt idx="2">
                  <c:v>2015</c:v>
                </c:pt>
                <c:pt idx="3">
                  <c:v>2016</c:v>
                </c:pt>
                <c:pt idx="4">
                  <c:v>2017</c:v>
                </c:pt>
                <c:pt idx="5">
                  <c:v>2018</c:v>
                </c:pt>
                <c:pt idx="6">
                  <c:v>2019</c:v>
                </c:pt>
                <c:pt idx="7">
                  <c:v>2020</c:v>
                </c:pt>
                <c:pt idx="8">
                  <c:v>2021</c:v>
                </c:pt>
                <c:pt idx="9">
                  <c:v>2022</c:v>
                </c:pt>
              </c:numCache>
            </c:numRef>
          </c:cat>
          <c:val>
            <c:numRef>
              <c:f>Лист1!$E$2:$E$11</c:f>
              <c:numCache>
                <c:formatCode>General</c:formatCode>
                <c:ptCount val="10"/>
                <c:pt idx="2">
                  <c:v>3</c:v>
                </c:pt>
                <c:pt idx="3">
                  <c:v>1</c:v>
                </c:pt>
                <c:pt idx="4">
                  <c:v>1</c:v>
                </c:pt>
                <c:pt idx="5">
                  <c:v>2</c:v>
                </c:pt>
                <c:pt idx="7">
                  <c:v>1</c:v>
                </c:pt>
                <c:pt idx="8">
                  <c:v>2</c:v>
                </c:pt>
                <c:pt idx="9">
                  <c:v>1</c:v>
                </c:pt>
              </c:numCache>
            </c:numRef>
          </c:val>
        </c:ser>
        <c:dLbls>
          <c:showLegendKey val="0"/>
          <c:showVal val="0"/>
          <c:showCatName val="0"/>
          <c:showSerName val="0"/>
          <c:showPercent val="0"/>
          <c:showBubbleSize val="0"/>
        </c:dLbls>
        <c:gapWidth val="75"/>
        <c:overlap val="100"/>
        <c:axId val="133575680"/>
        <c:axId val="116172480"/>
      </c:barChart>
      <c:lineChart>
        <c:grouping val="standard"/>
        <c:varyColors val="0"/>
        <c:ser>
          <c:idx val="4"/>
          <c:order val="4"/>
          <c:tx>
            <c:strRef>
              <c:f>Лист1!$F$1</c:f>
              <c:strCache>
                <c:ptCount val="1"/>
                <c:pt idx="0">
                  <c:v>Класс не указан</c:v>
                </c:pt>
              </c:strCache>
            </c:strRef>
          </c:tx>
          <c:spPr>
            <a:ln>
              <a:solidFill>
                <a:schemeClr val="accent6">
                  <a:lumMod val="75000"/>
                </a:schemeClr>
              </a:solidFill>
            </a:ln>
          </c:spPr>
          <c:marker>
            <c:symbol val="none"/>
          </c:marker>
          <c:dLbls>
            <c:dLbl>
              <c:idx val="7"/>
              <c:layout>
                <c:manualLayout>
                  <c:x val="-2.4605921487288743E-2"/>
                  <c:y val="-1.1705169814056773E-2"/>
                </c:manualLayout>
              </c:layout>
              <c:dLblPos val="r"/>
              <c:showLegendKey val="0"/>
              <c:showVal val="1"/>
              <c:showCatName val="0"/>
              <c:showSerName val="0"/>
              <c:showPercent val="0"/>
              <c:showBubbleSize val="0"/>
              <c:extLst>
                <c:ext xmlns:c15="http://schemas.microsoft.com/office/drawing/2012/chart" uri="{CE6537A1-D6FC-4f65-9D91-7224C49458BB}">
                  <c15:layout/>
                </c:ext>
              </c:extLst>
            </c:dLbl>
            <c:spPr>
              <a:noFill/>
              <a:ln w="23417">
                <a:noFill/>
              </a:ln>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numRef>
              <c:f>Лист1!$A$2:$A$11</c:f>
              <c:numCache>
                <c:formatCode>General</c:formatCode>
                <c:ptCount val="10"/>
                <c:pt idx="0">
                  <c:v>2013</c:v>
                </c:pt>
                <c:pt idx="1">
                  <c:v>2014</c:v>
                </c:pt>
                <c:pt idx="2">
                  <c:v>2015</c:v>
                </c:pt>
                <c:pt idx="3">
                  <c:v>2016</c:v>
                </c:pt>
                <c:pt idx="4">
                  <c:v>2017</c:v>
                </c:pt>
                <c:pt idx="5">
                  <c:v>2018</c:v>
                </c:pt>
                <c:pt idx="6">
                  <c:v>2019</c:v>
                </c:pt>
                <c:pt idx="7">
                  <c:v>2020</c:v>
                </c:pt>
                <c:pt idx="8">
                  <c:v>2021</c:v>
                </c:pt>
                <c:pt idx="9">
                  <c:v>2022</c:v>
                </c:pt>
              </c:numCache>
            </c:numRef>
          </c:cat>
          <c:val>
            <c:numRef>
              <c:f>Лист1!$F$2:$F$11</c:f>
              <c:numCache>
                <c:formatCode>General</c:formatCode>
                <c:ptCount val="10"/>
                <c:pt idx="7">
                  <c:v>1</c:v>
                </c:pt>
              </c:numCache>
            </c:numRef>
          </c:val>
          <c:smooth val="0"/>
        </c:ser>
        <c:ser>
          <c:idx val="5"/>
          <c:order val="5"/>
          <c:tx>
            <c:strRef>
              <c:f>Лист1!$G$1</c:f>
              <c:strCache>
                <c:ptCount val="1"/>
                <c:pt idx="0">
                  <c:v>Общее количество</c:v>
                </c:pt>
              </c:strCache>
            </c:strRef>
          </c:tx>
          <c:spPr>
            <a:ln>
              <a:solidFill>
                <a:srgbClr val="FF0000"/>
              </a:solidFill>
            </a:ln>
          </c:spPr>
          <c:marker>
            <c:symbol val="none"/>
          </c:marker>
          <c:dLbls>
            <c:dLbl>
              <c:idx val="0"/>
              <c:spPr/>
              <c:txPr>
                <a:bodyPr/>
                <a:lstStyle/>
                <a:p>
                  <a:pPr>
                    <a:defRPr sz="1000" b="1">
                      <a:solidFill>
                        <a:srgbClr val="FF0000"/>
                      </a:solidFill>
                    </a:defRPr>
                  </a:pPr>
                  <a:endParaRPr lang="ru-RU"/>
                </a:p>
              </c:txPr>
              <c:dLblPos val="t"/>
              <c:showLegendKey val="0"/>
              <c:showVal val="1"/>
              <c:showCatName val="0"/>
              <c:showSerName val="0"/>
              <c:showPercent val="0"/>
              <c:showBubbleSize val="0"/>
            </c:dLbl>
            <c:dLbl>
              <c:idx val="1"/>
              <c:spPr/>
              <c:txPr>
                <a:bodyPr/>
                <a:lstStyle/>
                <a:p>
                  <a:pPr>
                    <a:defRPr sz="1000" b="1">
                      <a:solidFill>
                        <a:srgbClr val="FF0000"/>
                      </a:solidFill>
                    </a:defRPr>
                  </a:pPr>
                  <a:endParaRPr lang="ru-RU"/>
                </a:p>
              </c:txPr>
              <c:dLblPos val="t"/>
              <c:showLegendKey val="0"/>
              <c:showVal val="1"/>
              <c:showCatName val="0"/>
              <c:showSerName val="0"/>
              <c:showPercent val="0"/>
              <c:showBubbleSize val="0"/>
            </c:dLbl>
            <c:dLbl>
              <c:idx val="2"/>
              <c:spPr/>
              <c:txPr>
                <a:bodyPr/>
                <a:lstStyle/>
                <a:p>
                  <a:pPr>
                    <a:defRPr sz="1000" b="1">
                      <a:solidFill>
                        <a:srgbClr val="FF0000"/>
                      </a:solidFill>
                    </a:defRPr>
                  </a:pPr>
                  <a:endParaRPr lang="ru-RU"/>
                </a:p>
              </c:txPr>
              <c:dLblPos val="t"/>
              <c:showLegendKey val="0"/>
              <c:showVal val="1"/>
              <c:showCatName val="0"/>
              <c:showSerName val="0"/>
              <c:showPercent val="0"/>
              <c:showBubbleSize val="0"/>
            </c:dLbl>
            <c:dLbl>
              <c:idx val="3"/>
              <c:spPr/>
              <c:txPr>
                <a:bodyPr/>
                <a:lstStyle/>
                <a:p>
                  <a:pPr>
                    <a:defRPr sz="1000" b="1">
                      <a:solidFill>
                        <a:srgbClr val="FF0000"/>
                      </a:solidFill>
                    </a:defRPr>
                  </a:pPr>
                  <a:endParaRPr lang="ru-RU"/>
                </a:p>
              </c:txPr>
              <c:dLblPos val="t"/>
              <c:showLegendKey val="0"/>
              <c:showVal val="1"/>
              <c:showCatName val="0"/>
              <c:showSerName val="0"/>
              <c:showPercent val="0"/>
              <c:showBubbleSize val="0"/>
            </c:dLbl>
            <c:dLbl>
              <c:idx val="4"/>
              <c:spPr/>
              <c:txPr>
                <a:bodyPr/>
                <a:lstStyle/>
                <a:p>
                  <a:pPr>
                    <a:defRPr sz="1000" b="1">
                      <a:solidFill>
                        <a:srgbClr val="FF0000"/>
                      </a:solidFill>
                    </a:defRPr>
                  </a:pPr>
                  <a:endParaRPr lang="ru-RU"/>
                </a:p>
              </c:txPr>
              <c:dLblPos val="t"/>
              <c:showLegendKey val="0"/>
              <c:showVal val="1"/>
              <c:showCatName val="0"/>
              <c:showSerName val="0"/>
              <c:showPercent val="0"/>
              <c:showBubbleSize val="0"/>
            </c:dLbl>
            <c:dLbl>
              <c:idx val="5"/>
              <c:spPr/>
              <c:txPr>
                <a:bodyPr/>
                <a:lstStyle/>
                <a:p>
                  <a:pPr>
                    <a:defRPr sz="1000" b="1">
                      <a:solidFill>
                        <a:srgbClr val="FF0000"/>
                      </a:solidFill>
                    </a:defRPr>
                  </a:pPr>
                  <a:endParaRPr lang="ru-RU"/>
                </a:p>
              </c:txPr>
              <c:dLblPos val="t"/>
              <c:showLegendKey val="0"/>
              <c:showVal val="1"/>
              <c:showCatName val="0"/>
              <c:showSerName val="0"/>
              <c:showPercent val="0"/>
              <c:showBubbleSize val="0"/>
            </c:dLbl>
            <c:dLbl>
              <c:idx val="6"/>
              <c:spPr/>
              <c:txPr>
                <a:bodyPr/>
                <a:lstStyle/>
                <a:p>
                  <a:pPr>
                    <a:defRPr sz="1000" b="1">
                      <a:solidFill>
                        <a:srgbClr val="FF0000"/>
                      </a:solidFill>
                    </a:defRPr>
                  </a:pPr>
                  <a:endParaRPr lang="ru-RU"/>
                </a:p>
              </c:txPr>
              <c:dLblPos val="t"/>
              <c:showLegendKey val="0"/>
              <c:showVal val="1"/>
              <c:showCatName val="0"/>
              <c:showSerName val="0"/>
              <c:showPercent val="0"/>
              <c:showBubbleSize val="0"/>
            </c:dLbl>
            <c:dLbl>
              <c:idx val="7"/>
              <c:spPr/>
              <c:txPr>
                <a:bodyPr/>
                <a:lstStyle/>
                <a:p>
                  <a:pPr>
                    <a:defRPr sz="1000" b="1">
                      <a:solidFill>
                        <a:srgbClr val="FF0000"/>
                      </a:solidFill>
                    </a:defRPr>
                  </a:pPr>
                  <a:endParaRPr lang="ru-RU"/>
                </a:p>
              </c:txPr>
              <c:dLblPos val="t"/>
              <c:showLegendKey val="0"/>
              <c:showVal val="1"/>
              <c:showCatName val="0"/>
              <c:showSerName val="0"/>
              <c:showPercent val="0"/>
              <c:showBubbleSize val="0"/>
            </c:dLbl>
            <c:spPr>
              <a:noFill/>
              <a:ln w="23431">
                <a:noFill/>
              </a:ln>
            </c:spPr>
            <c:txPr>
              <a:bodyPr/>
              <a:lstStyle/>
              <a:p>
                <a:pPr>
                  <a:defRPr sz="1000" b="1">
                    <a:solidFill>
                      <a:srgbClr val="FF0000"/>
                    </a:solidFill>
                  </a:defRPr>
                </a:pPr>
                <a:endParaRPr lang="ru-RU"/>
              </a:p>
            </c:txPr>
            <c:dLblPos val="t"/>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numRef>
              <c:f>Лист1!$A$2:$A$11</c:f>
              <c:numCache>
                <c:formatCode>General</c:formatCode>
                <c:ptCount val="10"/>
                <c:pt idx="0">
                  <c:v>2013</c:v>
                </c:pt>
                <c:pt idx="1">
                  <c:v>2014</c:v>
                </c:pt>
                <c:pt idx="2">
                  <c:v>2015</c:v>
                </c:pt>
                <c:pt idx="3">
                  <c:v>2016</c:v>
                </c:pt>
                <c:pt idx="4">
                  <c:v>2017</c:v>
                </c:pt>
                <c:pt idx="5">
                  <c:v>2018</c:v>
                </c:pt>
                <c:pt idx="6">
                  <c:v>2019</c:v>
                </c:pt>
                <c:pt idx="7">
                  <c:v>2020</c:v>
                </c:pt>
                <c:pt idx="8">
                  <c:v>2021</c:v>
                </c:pt>
                <c:pt idx="9">
                  <c:v>2022</c:v>
                </c:pt>
              </c:numCache>
            </c:numRef>
          </c:cat>
          <c:val>
            <c:numRef>
              <c:f>Лист1!$G$2:$G$11</c:f>
              <c:numCache>
                <c:formatCode>General</c:formatCode>
                <c:ptCount val="10"/>
                <c:pt idx="0">
                  <c:v>84</c:v>
                </c:pt>
                <c:pt idx="1">
                  <c:v>66</c:v>
                </c:pt>
                <c:pt idx="2">
                  <c:v>82</c:v>
                </c:pt>
                <c:pt idx="3">
                  <c:v>59</c:v>
                </c:pt>
                <c:pt idx="4">
                  <c:v>84</c:v>
                </c:pt>
                <c:pt idx="5">
                  <c:v>56</c:v>
                </c:pt>
                <c:pt idx="6">
                  <c:v>52</c:v>
                </c:pt>
                <c:pt idx="7">
                  <c:v>44</c:v>
                </c:pt>
                <c:pt idx="8">
                  <c:v>42</c:v>
                </c:pt>
                <c:pt idx="9">
                  <c:v>42</c:v>
                </c:pt>
              </c:numCache>
            </c:numRef>
          </c:val>
          <c:smooth val="0"/>
        </c:ser>
        <c:dLbls>
          <c:showLegendKey val="0"/>
          <c:showVal val="0"/>
          <c:showCatName val="0"/>
          <c:showSerName val="0"/>
          <c:showPercent val="0"/>
          <c:showBubbleSize val="0"/>
        </c:dLbls>
        <c:marker val="1"/>
        <c:smooth val="0"/>
        <c:axId val="133575680"/>
        <c:axId val="116172480"/>
      </c:lineChart>
      <c:catAx>
        <c:axId val="133575680"/>
        <c:scaling>
          <c:orientation val="minMax"/>
        </c:scaling>
        <c:delete val="0"/>
        <c:axPos val="b"/>
        <c:numFmt formatCode="General" sourceLinked="1"/>
        <c:majorTickMark val="none"/>
        <c:minorTickMark val="none"/>
        <c:tickLblPos val="nextTo"/>
        <c:txPr>
          <a:bodyPr/>
          <a:lstStyle/>
          <a:p>
            <a:pPr>
              <a:defRPr sz="1000"/>
            </a:pPr>
            <a:endParaRPr lang="ru-RU"/>
          </a:p>
        </c:txPr>
        <c:crossAx val="116172480"/>
        <c:crosses val="autoZero"/>
        <c:auto val="1"/>
        <c:lblAlgn val="ctr"/>
        <c:lblOffset val="100"/>
        <c:noMultiLvlLbl val="0"/>
      </c:catAx>
      <c:valAx>
        <c:axId val="116172480"/>
        <c:scaling>
          <c:orientation val="minMax"/>
        </c:scaling>
        <c:delete val="0"/>
        <c:axPos val="l"/>
        <c:numFmt formatCode="General" sourceLinked="1"/>
        <c:majorTickMark val="none"/>
        <c:minorTickMark val="none"/>
        <c:tickLblPos val="nextTo"/>
        <c:txPr>
          <a:bodyPr/>
          <a:lstStyle/>
          <a:p>
            <a:pPr>
              <a:defRPr sz="1000"/>
            </a:pPr>
            <a:endParaRPr lang="ru-RU"/>
          </a:p>
        </c:txPr>
        <c:crossAx val="133575680"/>
        <c:crosses val="autoZero"/>
        <c:crossBetween val="between"/>
      </c:valAx>
      <c:spPr>
        <a:noFill/>
        <a:ln w="23431">
          <a:noFill/>
        </a:ln>
      </c:spPr>
    </c:plotArea>
    <c:legend>
      <c:legendPos val="b"/>
      <c:overlay val="0"/>
      <c:txPr>
        <a:bodyPr/>
        <a:lstStyle/>
        <a:p>
          <a:pPr>
            <a:defRPr sz="900"/>
          </a:pPr>
          <a:endParaRPr lang="ru-RU"/>
        </a:p>
      </c:txPr>
    </c:legend>
    <c:plotVisOnly val="1"/>
    <c:dispBlanksAs val="gap"/>
    <c:showDLblsOverMax val="0"/>
  </c:chart>
  <c:txPr>
    <a:bodyPr/>
    <a:lstStyle/>
    <a:p>
      <a:pPr>
        <a:defRPr sz="968">
          <a:solidFill>
            <a:srgbClr val="002060"/>
          </a:solidFill>
          <a:latin typeface="Arial" panose="020B0604020202020204" pitchFamily="34" charset="0"/>
          <a:cs typeface="Arial" panose="020B0604020202020204" pitchFamily="34" charset="0"/>
        </a:defRPr>
      </a:pPr>
      <a:endParaRPr lang="ru-RU"/>
    </a:p>
  </c:txPr>
  <c:externalData r:id="rId2">
    <c:autoUpdate val="0"/>
  </c:externalData>
</c:chartSpac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1" y="1"/>
            <a:ext cx="2945659" cy="496411"/>
          </a:xfrm>
          <a:prstGeom prst="rect">
            <a:avLst/>
          </a:prstGeom>
        </p:spPr>
        <p:txBody>
          <a:bodyPr vert="horz" lIns="91431" tIns="45715" rIns="91431" bIns="45715" rtlCol="0"/>
          <a:lstStyle>
            <a:lvl1pPr algn="l">
              <a:defRPr sz="1200"/>
            </a:lvl1pPr>
          </a:lstStyle>
          <a:p>
            <a:endParaRPr lang="ru-RU"/>
          </a:p>
        </p:txBody>
      </p:sp>
      <p:sp>
        <p:nvSpPr>
          <p:cNvPr id="3" name="Дата 2"/>
          <p:cNvSpPr>
            <a:spLocks noGrp="1"/>
          </p:cNvSpPr>
          <p:nvPr>
            <p:ph type="dt" idx="1"/>
          </p:nvPr>
        </p:nvSpPr>
        <p:spPr>
          <a:xfrm>
            <a:off x="3850444" y="1"/>
            <a:ext cx="2945659" cy="496411"/>
          </a:xfrm>
          <a:prstGeom prst="rect">
            <a:avLst/>
          </a:prstGeom>
        </p:spPr>
        <p:txBody>
          <a:bodyPr vert="horz" lIns="91431" tIns="45715" rIns="91431" bIns="45715" rtlCol="0"/>
          <a:lstStyle>
            <a:lvl1pPr algn="r">
              <a:defRPr sz="1200"/>
            </a:lvl1pPr>
          </a:lstStyle>
          <a:p>
            <a:fld id="{115005D7-C061-408D-AE6E-F1B34500E7B1}" type="datetimeFigureOut">
              <a:rPr lang="ru-RU" smtClean="0"/>
              <a:pPr/>
              <a:t>15.11.2023</a:t>
            </a:fld>
            <a:endParaRPr lang="ru-RU"/>
          </a:p>
        </p:txBody>
      </p:sp>
      <p:sp>
        <p:nvSpPr>
          <p:cNvPr id="4" name="Образ слайда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31" tIns="45715" rIns="91431" bIns="45715" rtlCol="0" anchor="ctr"/>
          <a:lstStyle/>
          <a:p>
            <a:endParaRPr lang="ru-RU"/>
          </a:p>
        </p:txBody>
      </p:sp>
      <p:sp>
        <p:nvSpPr>
          <p:cNvPr id="5" name="Заметки 4"/>
          <p:cNvSpPr>
            <a:spLocks noGrp="1"/>
          </p:cNvSpPr>
          <p:nvPr>
            <p:ph type="body" sz="quarter" idx="3"/>
          </p:nvPr>
        </p:nvSpPr>
        <p:spPr>
          <a:xfrm>
            <a:off x="679768" y="4715907"/>
            <a:ext cx="5438140" cy="4467701"/>
          </a:xfrm>
          <a:prstGeom prst="rect">
            <a:avLst/>
          </a:prstGeom>
        </p:spPr>
        <p:txBody>
          <a:bodyPr vert="horz" lIns="91431" tIns="45715" rIns="91431" bIns="45715"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1" y="9430092"/>
            <a:ext cx="2945659" cy="496411"/>
          </a:xfrm>
          <a:prstGeom prst="rect">
            <a:avLst/>
          </a:prstGeom>
        </p:spPr>
        <p:txBody>
          <a:bodyPr vert="horz" lIns="91431" tIns="45715" rIns="91431" bIns="45715" rtlCol="0" anchor="b"/>
          <a:lstStyle>
            <a:lvl1pPr algn="l">
              <a:defRPr sz="1200"/>
            </a:lvl1pPr>
          </a:lstStyle>
          <a:p>
            <a:endParaRPr lang="ru-RU"/>
          </a:p>
        </p:txBody>
      </p:sp>
      <p:sp>
        <p:nvSpPr>
          <p:cNvPr id="7" name="Номер слайда 6"/>
          <p:cNvSpPr>
            <a:spLocks noGrp="1"/>
          </p:cNvSpPr>
          <p:nvPr>
            <p:ph type="sldNum" sz="quarter" idx="5"/>
          </p:nvPr>
        </p:nvSpPr>
        <p:spPr>
          <a:xfrm>
            <a:off x="3850444" y="9430092"/>
            <a:ext cx="2945659" cy="496411"/>
          </a:xfrm>
          <a:prstGeom prst="rect">
            <a:avLst/>
          </a:prstGeom>
        </p:spPr>
        <p:txBody>
          <a:bodyPr vert="horz" lIns="91431" tIns="45715" rIns="91431" bIns="45715" rtlCol="0" anchor="b"/>
          <a:lstStyle>
            <a:lvl1pPr algn="r">
              <a:defRPr sz="1200"/>
            </a:lvl1pPr>
          </a:lstStyle>
          <a:p>
            <a:fld id="{9F82562A-B395-49DF-AC75-2718AA6BD478}" type="slidenum">
              <a:rPr lang="ru-RU" smtClean="0"/>
              <a:pPr/>
              <a:t>‹#›</a:t>
            </a:fld>
            <a:endParaRPr lang="ru-RU"/>
          </a:p>
        </p:txBody>
      </p:sp>
    </p:spTree>
    <p:extLst>
      <p:ext uri="{BB962C8B-B14F-4D97-AF65-F5344CB8AC3E}">
        <p14:creationId xmlns:p14="http://schemas.microsoft.com/office/powerpoint/2010/main" val="177285880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EC2BD499-5200-46E2-A4F3-EAA5D6AC25CB}" type="datetime1">
              <a:rPr lang="ru-RU" smtClean="0"/>
              <a:t>15.11.2023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D135DFED-7B62-4FA1-AA6A-ED676FD36577}" type="slidenum">
              <a:rPr lang="ru-RU" smtClean="0"/>
              <a:pPr/>
              <a:t>‹#›</a:t>
            </a:fld>
            <a:endParaRPr lang="ru-RU"/>
          </a:p>
        </p:txBody>
      </p:sp>
    </p:spTree>
    <p:extLst>
      <p:ext uri="{BB962C8B-B14F-4D97-AF65-F5344CB8AC3E}">
        <p14:creationId xmlns:p14="http://schemas.microsoft.com/office/powerpoint/2010/main" val="223496109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2C55C7C-7E09-49BF-BE23-E37AD11519EB}" type="datetime1">
              <a:rPr lang="ru-RU" smtClean="0"/>
              <a:t>15.11.2023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D135DFED-7B62-4FA1-AA6A-ED676FD36577}" type="slidenum">
              <a:rPr lang="ru-RU" smtClean="0"/>
              <a:pPr/>
              <a:t>‹#›</a:t>
            </a:fld>
            <a:endParaRPr lang="ru-RU"/>
          </a:p>
        </p:txBody>
      </p:sp>
    </p:spTree>
    <p:extLst>
      <p:ext uri="{BB962C8B-B14F-4D97-AF65-F5344CB8AC3E}">
        <p14:creationId xmlns:p14="http://schemas.microsoft.com/office/powerpoint/2010/main" val="50017903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7109754A-F2B5-443F-A103-304546B5D699}" type="datetime1">
              <a:rPr lang="ru-RU" smtClean="0"/>
              <a:t>15.11.2023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D135DFED-7B62-4FA1-AA6A-ED676FD36577}" type="slidenum">
              <a:rPr lang="ru-RU" smtClean="0"/>
              <a:pPr/>
              <a:t>‹#›</a:t>
            </a:fld>
            <a:endParaRPr lang="ru-RU"/>
          </a:p>
        </p:txBody>
      </p:sp>
    </p:spTree>
    <p:extLst>
      <p:ext uri="{BB962C8B-B14F-4D97-AF65-F5344CB8AC3E}">
        <p14:creationId xmlns:p14="http://schemas.microsoft.com/office/powerpoint/2010/main" val="11690824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A078611D-16DC-4FD7-89DA-3EB479F66E04}" type="datetime1">
              <a:rPr lang="ru-RU" smtClean="0"/>
              <a:t>15.11.2023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D135DFED-7B62-4FA1-AA6A-ED676FD36577}" type="slidenum">
              <a:rPr lang="ru-RU" smtClean="0"/>
              <a:pPr/>
              <a:t>‹#›</a:t>
            </a:fld>
            <a:endParaRPr lang="ru-RU"/>
          </a:p>
        </p:txBody>
      </p:sp>
    </p:spTree>
    <p:extLst>
      <p:ext uri="{BB962C8B-B14F-4D97-AF65-F5344CB8AC3E}">
        <p14:creationId xmlns:p14="http://schemas.microsoft.com/office/powerpoint/2010/main" val="36031902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7F36AC67-3C0F-4717-B6C6-9E2DE56C9ADA}" type="datetime1">
              <a:rPr lang="ru-RU" smtClean="0"/>
              <a:t>15.11.2023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D135DFED-7B62-4FA1-AA6A-ED676FD36577}" type="slidenum">
              <a:rPr lang="ru-RU" smtClean="0"/>
              <a:pPr/>
              <a:t>‹#›</a:t>
            </a:fld>
            <a:endParaRPr lang="ru-RU"/>
          </a:p>
        </p:txBody>
      </p:sp>
    </p:spTree>
    <p:extLst>
      <p:ext uri="{BB962C8B-B14F-4D97-AF65-F5344CB8AC3E}">
        <p14:creationId xmlns:p14="http://schemas.microsoft.com/office/powerpoint/2010/main" val="376119546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C460384F-6334-4A94-B83D-E07794EE9E33}" type="datetime1">
              <a:rPr lang="ru-RU" smtClean="0"/>
              <a:t>15.11.2023</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D135DFED-7B62-4FA1-AA6A-ED676FD36577}" type="slidenum">
              <a:rPr lang="ru-RU" smtClean="0"/>
              <a:pPr/>
              <a:t>‹#›</a:t>
            </a:fld>
            <a:endParaRPr lang="ru-RU"/>
          </a:p>
        </p:txBody>
      </p:sp>
    </p:spTree>
    <p:extLst>
      <p:ext uri="{BB962C8B-B14F-4D97-AF65-F5344CB8AC3E}">
        <p14:creationId xmlns:p14="http://schemas.microsoft.com/office/powerpoint/2010/main" val="149755060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15A2F7F5-DA34-4D88-8B71-A6EB2F25D28A}" type="datetime1">
              <a:rPr lang="ru-RU" smtClean="0"/>
              <a:t>15.11.2023</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D135DFED-7B62-4FA1-AA6A-ED676FD36577}" type="slidenum">
              <a:rPr lang="ru-RU" smtClean="0"/>
              <a:pPr/>
              <a:t>‹#›</a:t>
            </a:fld>
            <a:endParaRPr lang="ru-RU"/>
          </a:p>
        </p:txBody>
      </p:sp>
    </p:spTree>
    <p:extLst>
      <p:ext uri="{BB962C8B-B14F-4D97-AF65-F5344CB8AC3E}">
        <p14:creationId xmlns:p14="http://schemas.microsoft.com/office/powerpoint/2010/main" val="32912819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043B4F2A-757D-4792-8B21-4A47A1B63D46}" type="datetime1">
              <a:rPr lang="ru-RU" smtClean="0"/>
              <a:t>15.11.2023</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D135DFED-7B62-4FA1-AA6A-ED676FD36577}" type="slidenum">
              <a:rPr lang="ru-RU" smtClean="0"/>
              <a:pPr/>
              <a:t>‹#›</a:t>
            </a:fld>
            <a:endParaRPr lang="ru-RU"/>
          </a:p>
        </p:txBody>
      </p:sp>
    </p:spTree>
    <p:extLst>
      <p:ext uri="{BB962C8B-B14F-4D97-AF65-F5344CB8AC3E}">
        <p14:creationId xmlns:p14="http://schemas.microsoft.com/office/powerpoint/2010/main" val="244232322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8B5DB779-3768-460C-9846-F5C76CF233FA}" type="datetime1">
              <a:rPr lang="ru-RU" smtClean="0"/>
              <a:t>15.11.2023</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D135DFED-7B62-4FA1-AA6A-ED676FD36577}" type="slidenum">
              <a:rPr lang="ru-RU" smtClean="0"/>
              <a:pPr/>
              <a:t>‹#›</a:t>
            </a:fld>
            <a:endParaRPr lang="ru-RU"/>
          </a:p>
        </p:txBody>
      </p:sp>
    </p:spTree>
    <p:extLst>
      <p:ext uri="{BB962C8B-B14F-4D97-AF65-F5344CB8AC3E}">
        <p14:creationId xmlns:p14="http://schemas.microsoft.com/office/powerpoint/2010/main" val="3850856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Объект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EB82BFFA-0F6A-410F-BC76-85CF4EC72FF1}" type="datetime1">
              <a:rPr lang="ru-RU" smtClean="0"/>
              <a:t>15.11.2023</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D135DFED-7B62-4FA1-AA6A-ED676FD36577}" type="slidenum">
              <a:rPr lang="ru-RU" smtClean="0"/>
              <a:pPr/>
              <a:t>‹#›</a:t>
            </a:fld>
            <a:endParaRPr lang="ru-RU"/>
          </a:p>
        </p:txBody>
      </p:sp>
    </p:spTree>
    <p:extLst>
      <p:ext uri="{BB962C8B-B14F-4D97-AF65-F5344CB8AC3E}">
        <p14:creationId xmlns:p14="http://schemas.microsoft.com/office/powerpoint/2010/main" val="359144345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C80CD3D7-A908-43B8-8134-23429E22F806}" type="datetime1">
              <a:rPr lang="ru-RU" smtClean="0"/>
              <a:t>15.11.2023</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D135DFED-7B62-4FA1-AA6A-ED676FD36577}" type="slidenum">
              <a:rPr lang="ru-RU" smtClean="0"/>
              <a:pPr/>
              <a:t>‹#›</a:t>
            </a:fld>
            <a:endParaRPr lang="ru-RU"/>
          </a:p>
        </p:txBody>
      </p:sp>
    </p:spTree>
    <p:extLst>
      <p:ext uri="{BB962C8B-B14F-4D97-AF65-F5344CB8AC3E}">
        <p14:creationId xmlns:p14="http://schemas.microsoft.com/office/powerpoint/2010/main" val="27629403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76F873F-590D-4707-984A-BFBE617D427C}" type="datetime1">
              <a:rPr lang="ru-RU" smtClean="0"/>
              <a:t>15.11.2023</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135DFED-7B62-4FA1-AA6A-ED676FD36577}" type="slidenum">
              <a:rPr lang="ru-RU" smtClean="0"/>
              <a:pPr/>
              <a:t>‹#›</a:t>
            </a:fld>
            <a:endParaRPr lang="ru-RU"/>
          </a:p>
        </p:txBody>
      </p:sp>
    </p:spTree>
    <p:extLst>
      <p:ext uri="{BB962C8B-B14F-4D97-AF65-F5344CB8AC3E}">
        <p14:creationId xmlns:p14="http://schemas.microsoft.com/office/powerpoint/2010/main" val="3391905411"/>
      </p:ext>
    </p:extLst>
  </p:cSld>
  <p:clrMap bg1="lt1" tx1="dk1" bg2="lt2" tx2="dk2" accent1="accent1" accent2="accent2" accent3="accent3" accent4="accent4" accent5="accent5" accent6="accent6" hlink="hlink" folHlink="folHlink"/>
  <p:sldLayoutIdLst>
    <p:sldLayoutId id="2147483915" r:id="rId1"/>
    <p:sldLayoutId id="2147483916" r:id="rId2"/>
    <p:sldLayoutId id="2147483917" r:id="rId3"/>
    <p:sldLayoutId id="2147483918" r:id="rId4"/>
    <p:sldLayoutId id="2147483919" r:id="rId5"/>
    <p:sldLayoutId id="2147483920" r:id="rId6"/>
    <p:sldLayoutId id="2147483921" r:id="rId7"/>
    <p:sldLayoutId id="2147483922" r:id="rId8"/>
    <p:sldLayoutId id="2147483923" r:id="rId9"/>
    <p:sldLayoutId id="2147483924" r:id="rId10"/>
    <p:sldLayoutId id="2147483925"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1.xml.rels><?xml version="1.0" encoding="UTF-8" standalone="yes"?>
<Relationships xmlns="http://schemas.openxmlformats.org/package/2006/relationships"><Relationship Id="rId3" Type="http://schemas.openxmlformats.org/officeDocument/2006/relationships/image" Target="../media/image2.jpeg"/><Relationship Id="rId7" Type="http://schemas.openxmlformats.org/officeDocument/2006/relationships/chart" Target="../charts/chart3.xml"/><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chart" Target="../charts/chart2.xml"/><Relationship Id="rId5" Type="http://schemas.openxmlformats.org/officeDocument/2006/relationships/chart" Target="../charts/chart1.xml"/><Relationship Id="rId4" Type="http://schemas.openxmlformats.org/officeDocument/2006/relationships/image" Target="../media/image3.png"/></Relationships>
</file>

<file path=ppt/slides/_rels/slide1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AutoShape 2" descr="ÐÐ°ÑÑÐ¸Ð½ÐºÐ¸ Ð¿Ð¾ Ð·Ð°Ð¿ÑÐ¾ÑÑ Ð½ÐµÑÑÐµÑÐ¸Ð¼Ð¸Ñ"/>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ru-RU">
              <a:solidFill>
                <a:prstClr val="black"/>
              </a:solidFill>
            </a:endParaRPr>
          </a:p>
        </p:txBody>
      </p:sp>
      <p:sp>
        <p:nvSpPr>
          <p:cNvPr id="2" name="AutoShape 2" descr="https://kostroma-diagnostika.ru/uploads/images/3fddaa7cef8e06cf5564cc1b5a1c96ae.jpg"/>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ru-RU">
              <a:solidFill>
                <a:prstClr val="black"/>
              </a:solidFill>
            </a:endParaRPr>
          </a:p>
        </p:txBody>
      </p:sp>
      <p:sp>
        <p:nvSpPr>
          <p:cNvPr id="9" name="AutoShape 4" descr="https://kostroma-diagnostika.ru/uploads/images/3fddaa7cef8e06cf5564cc1b5a1c96ae.jpg"/>
          <p:cNvSpPr>
            <a:spLocks noChangeAspect="1" noChangeArrowheads="1"/>
          </p:cNvSpPr>
          <p:nvPr/>
        </p:nvSpPr>
        <p:spPr bwMode="auto">
          <a:xfrm>
            <a:off x="460375" y="1603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ru-RU">
              <a:solidFill>
                <a:prstClr val="black"/>
              </a:solidFill>
            </a:endParaRPr>
          </a:p>
        </p:txBody>
      </p:sp>
      <p:sp>
        <p:nvSpPr>
          <p:cNvPr id="10" name="AutoShape 6" descr="https://kostroma-diagnostika.ru/uploads/images/3fddaa7cef8e06cf5564cc1b5a1c96ae.jpg"/>
          <p:cNvSpPr>
            <a:spLocks noChangeAspect="1" noChangeArrowheads="1"/>
          </p:cNvSpPr>
          <p:nvPr/>
        </p:nvSpPr>
        <p:spPr bwMode="auto">
          <a:xfrm>
            <a:off x="612775" y="3127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ru-RU">
              <a:solidFill>
                <a:prstClr val="black"/>
              </a:solidFill>
            </a:endParaRPr>
          </a:p>
        </p:txBody>
      </p:sp>
      <p:pic>
        <p:nvPicPr>
          <p:cNvPr id="33" name="Picture 41" descr="fsetan_emblema2007"/>
          <p:cNvPicPr>
            <a:picLocks noChangeAspect="1" noChangeArrowheads="1"/>
          </p:cNvPicPr>
          <p:nvPr/>
        </p:nvPicPr>
        <p:blipFill>
          <a:blip r:embed="rId2" cstate="print"/>
          <a:srcRect/>
          <a:stretch>
            <a:fillRect/>
          </a:stretch>
        </p:blipFill>
        <p:spPr bwMode="auto">
          <a:xfrm>
            <a:off x="504009" y="282511"/>
            <a:ext cx="702037" cy="842233"/>
          </a:xfrm>
          <a:prstGeom prst="rect">
            <a:avLst/>
          </a:prstGeom>
          <a:noFill/>
          <a:ln w="9525">
            <a:noFill/>
            <a:miter lim="800000"/>
            <a:headEnd/>
            <a:tailEnd/>
          </a:ln>
        </p:spPr>
      </p:pic>
      <p:sp>
        <p:nvSpPr>
          <p:cNvPr id="8" name="Рамка 7"/>
          <p:cNvSpPr/>
          <p:nvPr/>
        </p:nvSpPr>
        <p:spPr>
          <a:xfrm>
            <a:off x="251520" y="57464"/>
            <a:ext cx="8624444" cy="1211296"/>
          </a:xfrm>
          <a:prstGeom prst="frame">
            <a:avLst>
              <a:gd name="adj1" fmla="val 10240"/>
            </a:avLst>
          </a:prstGeom>
          <a:blipFill dpi="0" rotWithShape="1">
            <a:blip r:embed="rId3">
              <a:alphaModFix amt="40000"/>
            </a:blip>
            <a:srcRect/>
            <a:tile tx="0" ty="0" sx="100000" sy="100000" flip="none" algn="tl"/>
          </a:blipFill>
          <a:effectLst/>
        </p:spPr>
        <p:style>
          <a:lnRef idx="0">
            <a:schemeClr val="accent6"/>
          </a:lnRef>
          <a:fillRef idx="3">
            <a:schemeClr val="accent6"/>
          </a:fillRef>
          <a:effectRef idx="3">
            <a:schemeClr val="accent6"/>
          </a:effectRef>
          <a:fontRef idx="minor">
            <a:schemeClr val="lt1"/>
          </a:fontRef>
        </p:style>
        <p:txBody>
          <a:bodyPr rtlCol="0" anchor="ctr"/>
          <a:lstStyle/>
          <a:p>
            <a:pPr algn="ctr"/>
            <a:r>
              <a:rPr lang="ru-RU" sz="2000" dirty="0">
                <a:ln w="10541" cmpd="sng">
                  <a:solidFill>
                    <a:prstClr val="black"/>
                  </a:solidFill>
                  <a:prstDash val="solid"/>
                </a:ln>
                <a:solidFill>
                  <a:prstClr val="black"/>
                </a:solidFill>
                <a:latin typeface="Times New Roman" pitchFamily="18" charset="0"/>
                <a:cs typeface="Times New Roman" pitchFamily="18" charset="0"/>
              </a:rPr>
              <a:t>Средне-Поволжское управление Федеральной службы </a:t>
            </a:r>
            <a:br>
              <a:rPr lang="ru-RU" sz="2000" dirty="0">
                <a:ln w="10541" cmpd="sng">
                  <a:solidFill>
                    <a:prstClr val="black"/>
                  </a:solidFill>
                  <a:prstDash val="solid"/>
                </a:ln>
                <a:solidFill>
                  <a:prstClr val="black"/>
                </a:solidFill>
                <a:latin typeface="Times New Roman" pitchFamily="18" charset="0"/>
                <a:cs typeface="Times New Roman" pitchFamily="18" charset="0"/>
              </a:rPr>
            </a:br>
            <a:r>
              <a:rPr lang="ru-RU" sz="2000" dirty="0">
                <a:ln w="10541" cmpd="sng">
                  <a:solidFill>
                    <a:prstClr val="black"/>
                  </a:solidFill>
                  <a:prstDash val="solid"/>
                </a:ln>
                <a:solidFill>
                  <a:prstClr val="black"/>
                </a:solidFill>
                <a:latin typeface="Times New Roman" pitchFamily="18" charset="0"/>
                <a:cs typeface="Times New Roman" pitchFamily="18" charset="0"/>
              </a:rPr>
              <a:t>по экологическому, технологическому и атомному </a:t>
            </a:r>
            <a:r>
              <a:rPr lang="ru-RU" sz="2000" dirty="0" smtClean="0">
                <a:ln w="10541" cmpd="sng">
                  <a:solidFill>
                    <a:prstClr val="black"/>
                  </a:solidFill>
                  <a:prstDash val="solid"/>
                </a:ln>
                <a:solidFill>
                  <a:prstClr val="black"/>
                </a:solidFill>
                <a:latin typeface="Times New Roman" pitchFamily="18" charset="0"/>
                <a:cs typeface="Times New Roman" pitchFamily="18" charset="0"/>
              </a:rPr>
              <a:t>надзору</a:t>
            </a:r>
            <a:endParaRPr lang="ru-RU" sz="2000" dirty="0">
              <a:ln w="10541" cmpd="sng">
                <a:solidFill>
                  <a:prstClr val="black"/>
                </a:solidFill>
                <a:prstDash val="solid"/>
              </a:ln>
              <a:solidFill>
                <a:prstClr val="black"/>
              </a:solidFill>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42" name="Трапеция 41"/>
          <p:cNvSpPr/>
          <p:nvPr/>
        </p:nvSpPr>
        <p:spPr>
          <a:xfrm>
            <a:off x="3851920" y="6453336"/>
            <a:ext cx="1440159" cy="72000"/>
          </a:xfrm>
          <a:prstGeom prst="trapezoid">
            <a:avLst/>
          </a:prstGeom>
          <a:solidFill>
            <a:schemeClr val="bg1"/>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46" name="Трапеция 45"/>
          <p:cNvSpPr/>
          <p:nvPr/>
        </p:nvSpPr>
        <p:spPr>
          <a:xfrm>
            <a:off x="3131840" y="6597360"/>
            <a:ext cx="2880319" cy="72000"/>
          </a:xfrm>
          <a:prstGeom prst="trapezoid">
            <a:avLst/>
          </a:prstGeom>
          <a:solidFill>
            <a:srgbClr val="0070C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47" name="Трапеция 46"/>
          <p:cNvSpPr/>
          <p:nvPr/>
        </p:nvSpPr>
        <p:spPr>
          <a:xfrm>
            <a:off x="2411760" y="6741376"/>
            <a:ext cx="4320480" cy="72000"/>
          </a:xfrm>
          <a:prstGeom prst="trapezoid">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43" name="Табличка 42"/>
          <p:cNvSpPr/>
          <p:nvPr/>
        </p:nvSpPr>
        <p:spPr>
          <a:xfrm>
            <a:off x="267737" y="1988840"/>
            <a:ext cx="8647192" cy="2376264"/>
          </a:xfrm>
          <a:prstGeom prst="plaque">
            <a:avLst>
              <a:gd name="adj" fmla="val 14964"/>
            </a:avLst>
          </a:prstGeom>
          <a:blipFill dpi="0" rotWithShape="1">
            <a:blip r:embed="rId4">
              <a:alphaModFix amt="15000"/>
            </a:blip>
            <a:srcRect/>
            <a:stretch>
              <a:fillRect/>
            </a:stretch>
          </a:blip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2800" b="1" dirty="0" smtClean="0">
                <a:solidFill>
                  <a:schemeClr val="tx1"/>
                </a:solidFill>
                <a:latin typeface="Times New Roman" pitchFamily="18" charset="0"/>
                <a:cs typeface="Times New Roman" pitchFamily="18" charset="0"/>
              </a:rPr>
              <a:t>Правоприменительная практика </a:t>
            </a:r>
          </a:p>
          <a:p>
            <a:pPr algn="ctr"/>
            <a:r>
              <a:rPr lang="ru-RU" sz="2800" b="1" dirty="0" smtClean="0">
                <a:solidFill>
                  <a:schemeClr val="tx1"/>
                </a:solidFill>
                <a:latin typeface="Times New Roman" pitchFamily="18" charset="0"/>
                <a:cs typeface="Times New Roman" pitchFamily="18" charset="0"/>
              </a:rPr>
              <a:t>контрольной </a:t>
            </a:r>
            <a:r>
              <a:rPr lang="ru-RU" sz="2800" b="1" dirty="0">
                <a:solidFill>
                  <a:schemeClr val="tx1"/>
                </a:solidFill>
                <a:latin typeface="Times New Roman" pitchFamily="18" charset="0"/>
                <a:cs typeface="Times New Roman" pitchFamily="18" charset="0"/>
              </a:rPr>
              <a:t>(надзорной) деятельности </a:t>
            </a:r>
            <a:endParaRPr lang="ru-RU" sz="2800" b="1" dirty="0" smtClean="0">
              <a:solidFill>
                <a:schemeClr val="tx1"/>
              </a:solidFill>
              <a:latin typeface="Times New Roman" pitchFamily="18" charset="0"/>
              <a:cs typeface="Times New Roman" pitchFamily="18" charset="0"/>
            </a:endParaRPr>
          </a:p>
          <a:p>
            <a:pPr algn="ctr"/>
            <a:r>
              <a:rPr lang="ru-RU" sz="2800" b="1" dirty="0" smtClean="0">
                <a:solidFill>
                  <a:schemeClr val="tx1"/>
                </a:solidFill>
                <a:latin typeface="Times New Roman" pitchFamily="18" charset="0"/>
                <a:cs typeface="Times New Roman" pitchFamily="18" charset="0"/>
              </a:rPr>
              <a:t>на объектах </a:t>
            </a:r>
            <a:r>
              <a:rPr lang="ru-RU" sz="2800" b="1" dirty="0">
                <a:solidFill>
                  <a:schemeClr val="tx1"/>
                </a:solidFill>
                <a:latin typeface="Times New Roman" pitchFamily="18" charset="0"/>
                <a:cs typeface="Times New Roman" pitchFamily="18" charset="0"/>
              </a:rPr>
              <a:t>нефтегазового комплекса </a:t>
            </a:r>
            <a:endParaRPr lang="ru-RU" sz="2800" b="1" dirty="0" smtClean="0">
              <a:solidFill>
                <a:schemeClr val="tx1"/>
              </a:solidFill>
              <a:latin typeface="Times New Roman" pitchFamily="18" charset="0"/>
              <a:cs typeface="Times New Roman" pitchFamily="18" charset="0"/>
            </a:endParaRPr>
          </a:p>
        </p:txBody>
      </p:sp>
      <p:sp>
        <p:nvSpPr>
          <p:cNvPr id="49" name="Скругленная прямоугольная выноска 48"/>
          <p:cNvSpPr/>
          <p:nvPr/>
        </p:nvSpPr>
        <p:spPr>
          <a:xfrm>
            <a:off x="5868144" y="5229200"/>
            <a:ext cx="3024037" cy="1080119"/>
          </a:xfrm>
          <a:prstGeom prst="wedgeRoundRectCallout">
            <a:avLst>
              <a:gd name="adj1" fmla="val -93351"/>
              <a:gd name="adj2" fmla="val -129184"/>
              <a:gd name="adj3" fmla="val 16667"/>
            </a:avLst>
          </a:prstGeom>
          <a:noFill/>
          <a:ln w="3175">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ru-RU" sz="1600" dirty="0">
                <a:ln w="10541" cmpd="sng">
                  <a:solidFill>
                    <a:prstClr val="black"/>
                  </a:solidFill>
                  <a:prstDash val="solid"/>
                </a:ln>
                <a:solidFill>
                  <a:prstClr val="black"/>
                </a:solidFill>
                <a:latin typeface="Times New Roman" pitchFamily="18" charset="0"/>
                <a:cs typeface="Times New Roman" pitchFamily="18" charset="0"/>
              </a:rPr>
              <a:t>Докладчик</a:t>
            </a:r>
          </a:p>
          <a:p>
            <a:pPr algn="r"/>
            <a:r>
              <a:rPr lang="ru-RU" sz="1600" dirty="0">
                <a:ln w="10541" cmpd="sng">
                  <a:solidFill>
                    <a:prstClr val="black"/>
                  </a:solidFill>
                  <a:prstDash val="solid"/>
                </a:ln>
                <a:solidFill>
                  <a:prstClr val="black"/>
                </a:solidFill>
                <a:latin typeface="Times New Roman" pitchFamily="18" charset="0"/>
                <a:cs typeface="Times New Roman" pitchFamily="18" charset="0"/>
              </a:rPr>
              <a:t>Кузьмин </a:t>
            </a:r>
            <a:r>
              <a:rPr lang="ru-RU" sz="1600" dirty="0" smtClean="0">
                <a:ln w="10541" cmpd="sng">
                  <a:solidFill>
                    <a:prstClr val="black"/>
                  </a:solidFill>
                  <a:prstDash val="solid"/>
                </a:ln>
                <a:solidFill>
                  <a:prstClr val="black"/>
                </a:solidFill>
                <a:latin typeface="Times New Roman" pitchFamily="18" charset="0"/>
                <a:cs typeface="Times New Roman" pitchFamily="18" charset="0"/>
              </a:rPr>
              <a:t>Дмитрий Николаевич</a:t>
            </a:r>
            <a:endParaRPr lang="ru-RU" sz="1600" dirty="0">
              <a:ln w="10541" cmpd="sng">
                <a:solidFill>
                  <a:prstClr val="black"/>
                </a:solidFill>
                <a:prstDash val="solid"/>
              </a:ln>
              <a:solidFill>
                <a:schemeClr val="tx1"/>
              </a:solidFill>
              <a:latin typeface="Times New Roman" pitchFamily="18" charset="0"/>
              <a:cs typeface="Times New Roman" pitchFamily="18" charset="0"/>
            </a:endParaRPr>
          </a:p>
        </p:txBody>
      </p:sp>
    </p:spTree>
    <p:extLst>
      <p:ext uri="{BB962C8B-B14F-4D97-AF65-F5344CB8AC3E}">
        <p14:creationId xmlns:p14="http://schemas.microsoft.com/office/powerpoint/2010/main" val="4113118719"/>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1" descr="fsetan_emblema2007"/>
          <p:cNvPicPr>
            <a:picLocks noChangeAspect="1" noChangeArrowheads="1"/>
          </p:cNvPicPr>
          <p:nvPr/>
        </p:nvPicPr>
        <p:blipFill>
          <a:blip r:embed="rId2" cstate="print"/>
          <a:srcRect/>
          <a:stretch>
            <a:fillRect/>
          </a:stretch>
        </p:blipFill>
        <p:spPr bwMode="auto">
          <a:xfrm>
            <a:off x="504009" y="282511"/>
            <a:ext cx="702037" cy="842233"/>
          </a:xfrm>
          <a:prstGeom prst="rect">
            <a:avLst/>
          </a:prstGeom>
          <a:noFill/>
          <a:ln w="9525">
            <a:noFill/>
            <a:miter lim="800000"/>
            <a:headEnd/>
            <a:tailEnd/>
          </a:ln>
        </p:spPr>
      </p:pic>
      <p:sp>
        <p:nvSpPr>
          <p:cNvPr id="6" name="Рамка 5"/>
          <p:cNvSpPr/>
          <p:nvPr/>
        </p:nvSpPr>
        <p:spPr>
          <a:xfrm>
            <a:off x="251520" y="57464"/>
            <a:ext cx="8624444" cy="1211296"/>
          </a:xfrm>
          <a:prstGeom prst="frame">
            <a:avLst>
              <a:gd name="adj1" fmla="val 10240"/>
            </a:avLst>
          </a:prstGeom>
          <a:blipFill dpi="0" rotWithShape="1">
            <a:blip r:embed="rId3">
              <a:alphaModFix amt="40000"/>
            </a:blip>
            <a:srcRect/>
            <a:tile tx="0" ty="0" sx="100000" sy="100000" flip="none" algn="tl"/>
          </a:blipFill>
          <a:effectLst/>
        </p:spPr>
        <p:style>
          <a:lnRef idx="0">
            <a:schemeClr val="accent6"/>
          </a:lnRef>
          <a:fillRef idx="3">
            <a:schemeClr val="accent6"/>
          </a:fillRef>
          <a:effectRef idx="3">
            <a:schemeClr val="accent6"/>
          </a:effectRef>
          <a:fontRef idx="minor">
            <a:schemeClr val="lt1"/>
          </a:fontRef>
        </p:style>
        <p:txBody>
          <a:bodyPr rtlCol="0" anchor="ctr"/>
          <a:lstStyle/>
          <a:p>
            <a:pPr algn="ctr"/>
            <a:r>
              <a:rPr lang="ru-RU" sz="2000" dirty="0">
                <a:ln w="10541" cmpd="sng">
                  <a:solidFill>
                    <a:prstClr val="black"/>
                  </a:solidFill>
                  <a:prstDash val="solid"/>
                </a:ln>
                <a:solidFill>
                  <a:prstClr val="black"/>
                </a:solidFill>
                <a:latin typeface="Times New Roman" pitchFamily="18" charset="0"/>
                <a:cs typeface="Times New Roman" pitchFamily="18" charset="0"/>
              </a:rPr>
              <a:t>Средне-Поволжское управление Федеральной службы </a:t>
            </a:r>
            <a:br>
              <a:rPr lang="ru-RU" sz="2000" dirty="0">
                <a:ln w="10541" cmpd="sng">
                  <a:solidFill>
                    <a:prstClr val="black"/>
                  </a:solidFill>
                  <a:prstDash val="solid"/>
                </a:ln>
                <a:solidFill>
                  <a:prstClr val="black"/>
                </a:solidFill>
                <a:latin typeface="Times New Roman" pitchFamily="18" charset="0"/>
                <a:cs typeface="Times New Roman" pitchFamily="18" charset="0"/>
              </a:rPr>
            </a:br>
            <a:r>
              <a:rPr lang="ru-RU" sz="2000" dirty="0">
                <a:ln w="10541" cmpd="sng">
                  <a:solidFill>
                    <a:prstClr val="black"/>
                  </a:solidFill>
                  <a:prstDash val="solid"/>
                </a:ln>
                <a:solidFill>
                  <a:prstClr val="black"/>
                </a:solidFill>
                <a:latin typeface="Times New Roman" pitchFamily="18" charset="0"/>
                <a:cs typeface="Times New Roman" pitchFamily="18" charset="0"/>
              </a:rPr>
              <a:t>по экологическому, технологическому и атомному </a:t>
            </a:r>
            <a:r>
              <a:rPr lang="ru-RU" sz="2000" dirty="0" smtClean="0">
                <a:ln w="10541" cmpd="sng">
                  <a:solidFill>
                    <a:prstClr val="black"/>
                  </a:solidFill>
                  <a:prstDash val="solid"/>
                </a:ln>
                <a:solidFill>
                  <a:prstClr val="black"/>
                </a:solidFill>
                <a:latin typeface="Times New Roman" pitchFamily="18" charset="0"/>
                <a:cs typeface="Times New Roman" pitchFamily="18" charset="0"/>
              </a:rPr>
              <a:t>надзору</a:t>
            </a:r>
            <a:endParaRPr lang="ru-RU" sz="2000" dirty="0">
              <a:ln w="10541" cmpd="sng">
                <a:solidFill>
                  <a:prstClr val="black"/>
                </a:solidFill>
                <a:prstDash val="solid"/>
              </a:ln>
              <a:solidFill>
                <a:prstClr val="black"/>
              </a:solidFill>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8" name="Лента лицом вверх 7"/>
          <p:cNvSpPr/>
          <p:nvPr/>
        </p:nvSpPr>
        <p:spPr>
          <a:xfrm>
            <a:off x="8172400" y="6381328"/>
            <a:ext cx="971600" cy="476672"/>
          </a:xfrm>
          <a:prstGeom prst="ribbon2">
            <a:avLst/>
          </a:prstGeom>
          <a:ln>
            <a:solidFill>
              <a:srgbClr val="C00000"/>
            </a:solidFill>
          </a:ln>
        </p:spPr>
        <p:style>
          <a:lnRef idx="2">
            <a:schemeClr val="accent1"/>
          </a:lnRef>
          <a:fillRef idx="1">
            <a:schemeClr val="lt1"/>
          </a:fillRef>
          <a:effectRef idx="0">
            <a:schemeClr val="accent1"/>
          </a:effectRef>
          <a:fontRef idx="minor">
            <a:schemeClr val="dk1"/>
          </a:fontRef>
        </p:style>
        <p:txBody>
          <a:bodyPr rtlCol="0" anchor="ctr"/>
          <a:lstStyle/>
          <a:p>
            <a:pPr algn="ctr"/>
            <a:endParaRPr lang="ru-RU"/>
          </a:p>
        </p:txBody>
      </p:sp>
      <p:sp>
        <p:nvSpPr>
          <p:cNvPr id="9" name="Номер слайда 3"/>
          <p:cNvSpPr>
            <a:spLocks noGrp="1"/>
          </p:cNvSpPr>
          <p:nvPr>
            <p:ph type="sldNum" sz="quarter" idx="12"/>
          </p:nvPr>
        </p:nvSpPr>
        <p:spPr>
          <a:xfrm>
            <a:off x="6686872" y="6397482"/>
            <a:ext cx="2133600" cy="365125"/>
          </a:xfrm>
        </p:spPr>
        <p:txBody>
          <a:bodyPr/>
          <a:lstStyle/>
          <a:p>
            <a:fld id="{D135DFED-7B62-4FA1-AA6A-ED676FD36577}" type="slidenum">
              <a:rPr lang="ru-RU" sz="2000" smtClean="0">
                <a:solidFill>
                  <a:srgbClr val="C00000"/>
                </a:solidFill>
              </a:rPr>
              <a:pPr/>
              <a:t>10</a:t>
            </a:fld>
            <a:endParaRPr lang="ru-RU" sz="2000" dirty="0">
              <a:solidFill>
                <a:srgbClr val="C00000"/>
              </a:solidFill>
            </a:endParaRPr>
          </a:p>
        </p:txBody>
      </p:sp>
      <p:sp>
        <p:nvSpPr>
          <p:cNvPr id="10" name="Трапеция 9"/>
          <p:cNvSpPr/>
          <p:nvPr/>
        </p:nvSpPr>
        <p:spPr>
          <a:xfrm>
            <a:off x="3851920" y="6453336"/>
            <a:ext cx="1440159" cy="72000"/>
          </a:xfrm>
          <a:prstGeom prst="trapezoid">
            <a:avLst/>
          </a:prstGeom>
          <a:solidFill>
            <a:schemeClr val="bg1"/>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1" name="Трапеция 10"/>
          <p:cNvSpPr/>
          <p:nvPr/>
        </p:nvSpPr>
        <p:spPr>
          <a:xfrm>
            <a:off x="3131840" y="6597360"/>
            <a:ext cx="2880319" cy="72000"/>
          </a:xfrm>
          <a:prstGeom prst="trapezoid">
            <a:avLst/>
          </a:prstGeom>
          <a:solidFill>
            <a:srgbClr val="0070C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2" name="Трапеция 11"/>
          <p:cNvSpPr/>
          <p:nvPr/>
        </p:nvSpPr>
        <p:spPr>
          <a:xfrm>
            <a:off x="2411760" y="6741376"/>
            <a:ext cx="4320480" cy="72000"/>
          </a:xfrm>
          <a:prstGeom prst="trapezoid">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9" name="Блок-схема: документ 18"/>
          <p:cNvSpPr/>
          <p:nvPr/>
        </p:nvSpPr>
        <p:spPr>
          <a:xfrm>
            <a:off x="268036" y="1268760"/>
            <a:ext cx="8624444" cy="720080"/>
          </a:xfrm>
          <a:prstGeom prst="flowChartDocument">
            <a:avLst/>
          </a:prstGeom>
          <a:blipFill dpi="0" rotWithShape="1">
            <a:blip r:embed="rId4">
              <a:alphaModFix amt="15000"/>
              <a:extLst>
                <a:ext uri="{28A0092B-C50C-407E-A947-70E740481C1C}">
                  <a14:useLocalDpi xmlns:a14="http://schemas.microsoft.com/office/drawing/2010/main" val="0"/>
                </a:ext>
              </a:extLst>
            </a:blip>
            <a:srcRect/>
            <a:stretch>
              <a:fillRect/>
            </a:stretch>
          </a:blip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2000" b="1" dirty="0">
                <a:solidFill>
                  <a:schemeClr val="tx1"/>
                </a:solidFill>
                <a:latin typeface="Times New Roman" pitchFamily="18" charset="0"/>
                <a:cs typeface="Times New Roman" pitchFamily="18" charset="0"/>
              </a:rPr>
              <a:t>Анализ причин аварийности и травматизма в поднадзорных организациях</a:t>
            </a:r>
            <a:endParaRPr lang="ru-RU" sz="2000" dirty="0">
              <a:solidFill>
                <a:schemeClr val="tx1"/>
              </a:solidFill>
              <a:effectLst/>
              <a:latin typeface="Times New Roman" pitchFamily="18" charset="0"/>
              <a:cs typeface="Times New Roman" pitchFamily="18" charset="0"/>
            </a:endParaRPr>
          </a:p>
        </p:txBody>
      </p:sp>
      <p:sp>
        <p:nvSpPr>
          <p:cNvPr id="14" name="Прямоугольник 13"/>
          <p:cNvSpPr/>
          <p:nvPr/>
        </p:nvSpPr>
        <p:spPr>
          <a:xfrm>
            <a:off x="241970" y="2013840"/>
            <a:ext cx="8624444" cy="4062651"/>
          </a:xfrm>
          <a:prstGeom prst="rect">
            <a:avLst/>
          </a:prstGeom>
          <a:ln w="12700">
            <a:solidFill>
              <a:srgbClr val="C00000"/>
            </a:solidFill>
          </a:ln>
        </p:spPr>
        <p:txBody>
          <a:bodyPr wrap="square">
            <a:spAutoFit/>
          </a:bodyPr>
          <a:lstStyle/>
          <a:p>
            <a:pPr indent="435610"/>
            <a:r>
              <a:rPr lang="ru-RU" dirty="0" smtClean="0">
                <a:latin typeface="Times New Roman" pitchFamily="18" charset="0"/>
                <a:cs typeface="Times New Roman" pitchFamily="18" charset="0"/>
              </a:rPr>
              <a:t>	</a:t>
            </a:r>
            <a:r>
              <a:rPr lang="ru-RU" sz="1600" dirty="0"/>
              <a:t>За отчетный период на поднадзорных объектах зарегистрирована 1 авария на опасном производственном объекте «Участок магистральных газопроводов </a:t>
            </a:r>
            <a:r>
              <a:rPr lang="ru-RU" sz="1600" dirty="0" err="1"/>
              <a:t>Сторожевского</a:t>
            </a:r>
            <a:r>
              <a:rPr lang="ru-RU" sz="1600" dirty="0"/>
              <a:t> ЛПУМГ» ООО «Газпром </a:t>
            </a:r>
            <a:r>
              <a:rPr lang="ru-RU" sz="1600" dirty="0" err="1"/>
              <a:t>трансгаз</a:t>
            </a:r>
            <a:r>
              <a:rPr lang="ru-RU" sz="1600" dirty="0"/>
              <a:t> Саратов». </a:t>
            </a:r>
          </a:p>
          <a:p>
            <a:pPr indent="435610"/>
            <a:r>
              <a:rPr lang="ru-RU" sz="1600" dirty="0"/>
              <a:t>14.09.2023 Произошло разрушение с возгоранием Магистрального газопровода  </a:t>
            </a:r>
            <a:r>
              <a:rPr lang="ru-RU" sz="1600" dirty="0" err="1"/>
              <a:t>Песчанный</a:t>
            </a:r>
            <a:r>
              <a:rPr lang="ru-RU" sz="1600" dirty="0"/>
              <a:t> Умет – </a:t>
            </a:r>
            <a:r>
              <a:rPr lang="ru-RU" sz="1600" dirty="0" err="1"/>
              <a:t>Сторожевка</a:t>
            </a:r>
            <a:r>
              <a:rPr lang="ru-RU" sz="1600" dirty="0"/>
              <a:t> 2-я нитка 0-21 км., введенного в  эксплуатацию - 1988 году. Проектная организация «</a:t>
            </a:r>
            <a:r>
              <a:rPr lang="ru-RU" sz="1600" dirty="0" err="1"/>
              <a:t>ВНИПИгаздобыча</a:t>
            </a:r>
            <a:r>
              <a:rPr lang="ru-RU" sz="1600" dirty="0"/>
              <a:t> Саратов», сроки строительства 1988 г., сварочно-монтажные работы, земляные работы, изоляционно-укладочные работы, ПИЛ, контроль за ходом и выполнением работ – ООО «СМУ-3» треста «</a:t>
            </a:r>
            <a:r>
              <a:rPr lang="ru-RU" sz="1600" dirty="0" err="1"/>
              <a:t>СпецСтройМонтаж</a:t>
            </a:r>
            <a:r>
              <a:rPr lang="ru-RU" sz="1600" dirty="0"/>
              <a:t>». Создана комиссия по техническому расследованию причин аварий, происшедшей на опасном производственном объекте.</a:t>
            </a:r>
          </a:p>
          <a:p>
            <a:pPr indent="435610"/>
            <a:r>
              <a:rPr lang="ru-RU" sz="1600" dirty="0"/>
              <a:t>16.09.23 На 10.00 (МСК) ООО «Газпром </a:t>
            </a:r>
            <a:r>
              <a:rPr lang="ru-RU" sz="1600" dirty="0" err="1"/>
              <a:t>трансгаз</a:t>
            </a:r>
            <a:r>
              <a:rPr lang="ru-RU" sz="1600" dirty="0"/>
              <a:t> Саратов» произвел запуск МГ </a:t>
            </a:r>
            <a:r>
              <a:rPr lang="ru-RU" sz="1600" dirty="0" err="1"/>
              <a:t>Песчанный</a:t>
            </a:r>
            <a:r>
              <a:rPr lang="ru-RU" sz="1600" dirty="0"/>
              <a:t> Умет – </a:t>
            </a:r>
            <a:r>
              <a:rPr lang="ru-RU" sz="1600" dirty="0" err="1"/>
              <a:t>Сторожевка</a:t>
            </a:r>
            <a:r>
              <a:rPr lang="ru-RU" sz="1600" dirty="0"/>
              <a:t> 2-я нитка 0-21 км.</a:t>
            </a:r>
          </a:p>
          <a:p>
            <a:pPr indent="435610"/>
            <a:r>
              <a:rPr lang="ru-RU" sz="1600" dirty="0"/>
              <a:t>На отчетный период продолжаются лабораторные исследования в лаборатории экспертной организации ЗАО «ГИАП-</a:t>
            </a:r>
            <a:r>
              <a:rPr lang="ru-RU" sz="1600" dirty="0" err="1"/>
              <a:t>ДИСТцентр</a:t>
            </a:r>
            <a:r>
              <a:rPr lang="ru-RU" sz="1600" dirty="0"/>
              <a:t>», образцов металла поврежденного участка магистрального газопровода МГ </a:t>
            </a:r>
            <a:r>
              <a:rPr lang="ru-RU" sz="1600" dirty="0" err="1"/>
              <a:t>Песчанный</a:t>
            </a:r>
            <a:r>
              <a:rPr lang="ru-RU" sz="1600" dirty="0"/>
              <a:t> Умет – </a:t>
            </a:r>
            <a:r>
              <a:rPr lang="ru-RU" sz="1600" dirty="0" err="1"/>
              <a:t>Сторожевка</a:t>
            </a:r>
            <a:r>
              <a:rPr lang="ru-RU" sz="1600" dirty="0"/>
              <a:t> 2-я нитка. Расследование продолжается. </a:t>
            </a:r>
          </a:p>
          <a:p>
            <a:pPr indent="435610"/>
            <a:r>
              <a:rPr lang="ru-RU" sz="1600" dirty="0"/>
              <a:t>За аналогичный период 2022 года аварий не зарегистрировано.</a:t>
            </a:r>
            <a:endParaRPr lang="ru-RU" sz="1600" dirty="0">
              <a:effectLst/>
            </a:endParaRPr>
          </a:p>
        </p:txBody>
      </p:sp>
      <p:sp>
        <p:nvSpPr>
          <p:cNvPr id="13" name="Половина рамки 12"/>
          <p:cNvSpPr/>
          <p:nvPr/>
        </p:nvSpPr>
        <p:spPr>
          <a:xfrm rot="16200000">
            <a:off x="224443" y="5744863"/>
            <a:ext cx="360000" cy="360000"/>
          </a:xfrm>
          <a:prstGeom prst="halfFrame">
            <a:avLst>
              <a:gd name="adj1" fmla="val 9233"/>
              <a:gd name="adj2" fmla="val 9232"/>
            </a:avLst>
          </a:prstGeom>
          <a:solidFill>
            <a:srgbClr val="C00000"/>
          </a:solidFill>
          <a:ln>
            <a:solidFill>
              <a:schemeClr val="accent2">
                <a:lumMod val="60000"/>
                <a:lumOff val="40000"/>
              </a:schemeClr>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schemeClr val="tx1"/>
              </a:solidFill>
            </a:endParaRPr>
          </a:p>
        </p:txBody>
      </p:sp>
      <p:sp>
        <p:nvSpPr>
          <p:cNvPr id="15" name="Половина рамки 14"/>
          <p:cNvSpPr/>
          <p:nvPr/>
        </p:nvSpPr>
        <p:spPr>
          <a:xfrm rot="10800000">
            <a:off x="8527641" y="5744863"/>
            <a:ext cx="360000" cy="360000"/>
          </a:xfrm>
          <a:prstGeom prst="halfFrame">
            <a:avLst>
              <a:gd name="adj1" fmla="val 9233"/>
              <a:gd name="adj2" fmla="val 9232"/>
            </a:avLst>
          </a:prstGeom>
          <a:solidFill>
            <a:srgbClr val="C00000"/>
          </a:solidFill>
          <a:ln>
            <a:solidFill>
              <a:schemeClr val="accent2">
                <a:lumMod val="60000"/>
                <a:lumOff val="40000"/>
              </a:schemeClr>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schemeClr val="tx1"/>
              </a:solidFill>
            </a:endParaRPr>
          </a:p>
        </p:txBody>
      </p:sp>
      <p:sp>
        <p:nvSpPr>
          <p:cNvPr id="16" name="Половина рамки 15"/>
          <p:cNvSpPr/>
          <p:nvPr/>
        </p:nvSpPr>
        <p:spPr>
          <a:xfrm>
            <a:off x="233993" y="1988840"/>
            <a:ext cx="360000" cy="360000"/>
          </a:xfrm>
          <a:prstGeom prst="halfFrame">
            <a:avLst>
              <a:gd name="adj1" fmla="val 9233"/>
              <a:gd name="adj2" fmla="val 9232"/>
            </a:avLst>
          </a:prstGeom>
          <a:solidFill>
            <a:srgbClr val="C00000"/>
          </a:solidFill>
          <a:ln>
            <a:solidFill>
              <a:schemeClr val="accent2">
                <a:lumMod val="60000"/>
                <a:lumOff val="40000"/>
              </a:schemeClr>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schemeClr val="tx1"/>
              </a:solidFill>
            </a:endParaRPr>
          </a:p>
        </p:txBody>
      </p:sp>
      <p:sp>
        <p:nvSpPr>
          <p:cNvPr id="17" name="Половина рамки 16"/>
          <p:cNvSpPr/>
          <p:nvPr/>
        </p:nvSpPr>
        <p:spPr>
          <a:xfrm rot="5400000">
            <a:off x="8532480" y="1992714"/>
            <a:ext cx="360000" cy="360000"/>
          </a:xfrm>
          <a:prstGeom prst="halfFrame">
            <a:avLst>
              <a:gd name="adj1" fmla="val 9233"/>
              <a:gd name="adj2" fmla="val 9232"/>
            </a:avLst>
          </a:prstGeom>
          <a:solidFill>
            <a:srgbClr val="C00000"/>
          </a:solidFill>
          <a:ln>
            <a:solidFill>
              <a:schemeClr val="accent2">
                <a:lumMod val="60000"/>
                <a:lumOff val="40000"/>
              </a:schemeClr>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schemeClr val="tx1"/>
              </a:solidFill>
            </a:endParaRPr>
          </a:p>
        </p:txBody>
      </p:sp>
    </p:spTree>
    <p:extLst>
      <p:ext uri="{BB962C8B-B14F-4D97-AF65-F5344CB8AC3E}">
        <p14:creationId xmlns:p14="http://schemas.microsoft.com/office/powerpoint/2010/main" val="57707618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1" descr="fsetan_emblema2007"/>
          <p:cNvPicPr>
            <a:picLocks noChangeAspect="1" noChangeArrowheads="1"/>
          </p:cNvPicPr>
          <p:nvPr/>
        </p:nvPicPr>
        <p:blipFill>
          <a:blip r:embed="rId2" cstate="print"/>
          <a:srcRect/>
          <a:stretch>
            <a:fillRect/>
          </a:stretch>
        </p:blipFill>
        <p:spPr bwMode="auto">
          <a:xfrm>
            <a:off x="504009" y="282511"/>
            <a:ext cx="702037" cy="842233"/>
          </a:xfrm>
          <a:prstGeom prst="rect">
            <a:avLst/>
          </a:prstGeom>
          <a:noFill/>
          <a:ln w="9525">
            <a:noFill/>
            <a:miter lim="800000"/>
            <a:headEnd/>
            <a:tailEnd/>
          </a:ln>
        </p:spPr>
      </p:pic>
      <p:sp>
        <p:nvSpPr>
          <p:cNvPr id="6" name="Рамка 5"/>
          <p:cNvSpPr/>
          <p:nvPr/>
        </p:nvSpPr>
        <p:spPr>
          <a:xfrm>
            <a:off x="251520" y="57464"/>
            <a:ext cx="8624444" cy="1211296"/>
          </a:xfrm>
          <a:prstGeom prst="frame">
            <a:avLst>
              <a:gd name="adj1" fmla="val 10240"/>
            </a:avLst>
          </a:prstGeom>
          <a:blipFill dpi="0" rotWithShape="1">
            <a:blip r:embed="rId3">
              <a:alphaModFix amt="40000"/>
            </a:blip>
            <a:srcRect/>
            <a:tile tx="0" ty="0" sx="100000" sy="100000" flip="none" algn="tl"/>
          </a:blipFill>
          <a:effectLst/>
        </p:spPr>
        <p:style>
          <a:lnRef idx="0">
            <a:schemeClr val="accent6"/>
          </a:lnRef>
          <a:fillRef idx="3">
            <a:schemeClr val="accent6"/>
          </a:fillRef>
          <a:effectRef idx="3">
            <a:schemeClr val="accent6"/>
          </a:effectRef>
          <a:fontRef idx="minor">
            <a:schemeClr val="lt1"/>
          </a:fontRef>
        </p:style>
        <p:txBody>
          <a:bodyPr rtlCol="0" anchor="ctr"/>
          <a:lstStyle/>
          <a:p>
            <a:pPr algn="ctr"/>
            <a:r>
              <a:rPr lang="ru-RU" sz="2000" dirty="0">
                <a:ln w="10541" cmpd="sng">
                  <a:solidFill>
                    <a:prstClr val="black"/>
                  </a:solidFill>
                  <a:prstDash val="solid"/>
                </a:ln>
                <a:solidFill>
                  <a:prstClr val="black"/>
                </a:solidFill>
                <a:latin typeface="Times New Roman" pitchFamily="18" charset="0"/>
                <a:cs typeface="Times New Roman" pitchFamily="18" charset="0"/>
              </a:rPr>
              <a:t>Средне-Поволжское управление Федеральной службы </a:t>
            </a:r>
            <a:br>
              <a:rPr lang="ru-RU" sz="2000" dirty="0">
                <a:ln w="10541" cmpd="sng">
                  <a:solidFill>
                    <a:prstClr val="black"/>
                  </a:solidFill>
                  <a:prstDash val="solid"/>
                </a:ln>
                <a:solidFill>
                  <a:prstClr val="black"/>
                </a:solidFill>
                <a:latin typeface="Times New Roman" pitchFamily="18" charset="0"/>
                <a:cs typeface="Times New Roman" pitchFamily="18" charset="0"/>
              </a:rPr>
            </a:br>
            <a:r>
              <a:rPr lang="ru-RU" sz="2000" dirty="0">
                <a:ln w="10541" cmpd="sng">
                  <a:solidFill>
                    <a:prstClr val="black"/>
                  </a:solidFill>
                  <a:prstDash val="solid"/>
                </a:ln>
                <a:solidFill>
                  <a:prstClr val="black"/>
                </a:solidFill>
                <a:latin typeface="Times New Roman" pitchFamily="18" charset="0"/>
                <a:cs typeface="Times New Roman" pitchFamily="18" charset="0"/>
              </a:rPr>
              <a:t>по экологическому, технологическому и атомному </a:t>
            </a:r>
            <a:r>
              <a:rPr lang="ru-RU" sz="2000" dirty="0" smtClean="0">
                <a:ln w="10541" cmpd="sng">
                  <a:solidFill>
                    <a:prstClr val="black"/>
                  </a:solidFill>
                  <a:prstDash val="solid"/>
                </a:ln>
                <a:solidFill>
                  <a:prstClr val="black"/>
                </a:solidFill>
                <a:latin typeface="Times New Roman" pitchFamily="18" charset="0"/>
                <a:cs typeface="Times New Roman" pitchFamily="18" charset="0"/>
              </a:rPr>
              <a:t>надзору</a:t>
            </a:r>
            <a:endParaRPr lang="ru-RU" sz="2000" dirty="0">
              <a:ln w="10541" cmpd="sng">
                <a:solidFill>
                  <a:prstClr val="black"/>
                </a:solidFill>
                <a:prstDash val="solid"/>
              </a:ln>
              <a:solidFill>
                <a:prstClr val="black"/>
              </a:solidFill>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8" name="Лента лицом вверх 7"/>
          <p:cNvSpPr/>
          <p:nvPr/>
        </p:nvSpPr>
        <p:spPr>
          <a:xfrm>
            <a:off x="8172400" y="6381328"/>
            <a:ext cx="971600" cy="476672"/>
          </a:xfrm>
          <a:prstGeom prst="ribbon2">
            <a:avLst/>
          </a:prstGeom>
          <a:ln>
            <a:solidFill>
              <a:srgbClr val="C00000"/>
            </a:solidFill>
          </a:ln>
        </p:spPr>
        <p:style>
          <a:lnRef idx="2">
            <a:schemeClr val="accent1"/>
          </a:lnRef>
          <a:fillRef idx="1">
            <a:schemeClr val="lt1"/>
          </a:fillRef>
          <a:effectRef idx="0">
            <a:schemeClr val="accent1"/>
          </a:effectRef>
          <a:fontRef idx="minor">
            <a:schemeClr val="dk1"/>
          </a:fontRef>
        </p:style>
        <p:txBody>
          <a:bodyPr rtlCol="0" anchor="ctr"/>
          <a:lstStyle/>
          <a:p>
            <a:pPr algn="ctr"/>
            <a:endParaRPr lang="ru-RU"/>
          </a:p>
        </p:txBody>
      </p:sp>
      <p:sp>
        <p:nvSpPr>
          <p:cNvPr id="9" name="Номер слайда 3"/>
          <p:cNvSpPr>
            <a:spLocks noGrp="1"/>
          </p:cNvSpPr>
          <p:nvPr>
            <p:ph type="sldNum" sz="quarter" idx="12"/>
          </p:nvPr>
        </p:nvSpPr>
        <p:spPr>
          <a:xfrm>
            <a:off x="6686872" y="6397482"/>
            <a:ext cx="2133600" cy="365125"/>
          </a:xfrm>
        </p:spPr>
        <p:txBody>
          <a:bodyPr/>
          <a:lstStyle/>
          <a:p>
            <a:fld id="{D135DFED-7B62-4FA1-AA6A-ED676FD36577}" type="slidenum">
              <a:rPr lang="ru-RU" sz="2000" smtClean="0">
                <a:solidFill>
                  <a:srgbClr val="C00000"/>
                </a:solidFill>
              </a:rPr>
              <a:pPr/>
              <a:t>11</a:t>
            </a:fld>
            <a:endParaRPr lang="ru-RU" sz="2000" dirty="0">
              <a:solidFill>
                <a:srgbClr val="C00000"/>
              </a:solidFill>
            </a:endParaRPr>
          </a:p>
        </p:txBody>
      </p:sp>
      <p:sp>
        <p:nvSpPr>
          <p:cNvPr id="10" name="Трапеция 9"/>
          <p:cNvSpPr/>
          <p:nvPr/>
        </p:nvSpPr>
        <p:spPr>
          <a:xfrm>
            <a:off x="3851920" y="6453336"/>
            <a:ext cx="1440159" cy="72000"/>
          </a:xfrm>
          <a:prstGeom prst="trapezoid">
            <a:avLst/>
          </a:prstGeom>
          <a:solidFill>
            <a:schemeClr val="bg1"/>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1" name="Трапеция 10"/>
          <p:cNvSpPr/>
          <p:nvPr/>
        </p:nvSpPr>
        <p:spPr>
          <a:xfrm>
            <a:off x="3131840" y="6597360"/>
            <a:ext cx="2880319" cy="72000"/>
          </a:xfrm>
          <a:prstGeom prst="trapezoid">
            <a:avLst/>
          </a:prstGeom>
          <a:solidFill>
            <a:srgbClr val="0070C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2" name="Трапеция 11"/>
          <p:cNvSpPr/>
          <p:nvPr/>
        </p:nvSpPr>
        <p:spPr>
          <a:xfrm>
            <a:off x="2411760" y="6741376"/>
            <a:ext cx="4320480" cy="72000"/>
          </a:xfrm>
          <a:prstGeom prst="trapezoid">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9" name="Блок-схема: документ 18"/>
          <p:cNvSpPr/>
          <p:nvPr/>
        </p:nvSpPr>
        <p:spPr>
          <a:xfrm>
            <a:off x="268036" y="1268760"/>
            <a:ext cx="8624444" cy="720080"/>
          </a:xfrm>
          <a:prstGeom prst="flowChartDocument">
            <a:avLst/>
          </a:prstGeom>
          <a:blipFill dpi="0" rotWithShape="1">
            <a:blip r:embed="rId4">
              <a:alphaModFix amt="15000"/>
              <a:extLst>
                <a:ext uri="{28A0092B-C50C-407E-A947-70E740481C1C}">
                  <a14:useLocalDpi xmlns:a14="http://schemas.microsoft.com/office/drawing/2010/main" val="0"/>
                </a:ext>
              </a:extLst>
            </a:blip>
            <a:srcRect/>
            <a:stretch>
              <a:fillRect/>
            </a:stretch>
          </a:blip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2000" b="1" dirty="0">
                <a:solidFill>
                  <a:schemeClr val="tx1"/>
                </a:solidFill>
                <a:latin typeface="Times New Roman" pitchFamily="18" charset="0"/>
                <a:cs typeface="Times New Roman" pitchFamily="18" charset="0"/>
              </a:rPr>
              <a:t>Показатели аварийности на опасных производственных объектах нефтегазового комплекса в масштабах Российской Федерации</a:t>
            </a:r>
            <a:endParaRPr lang="ru-RU" sz="2000" dirty="0">
              <a:solidFill>
                <a:schemeClr val="tx1"/>
              </a:solidFill>
              <a:effectLst/>
              <a:latin typeface="Times New Roman" pitchFamily="18" charset="0"/>
              <a:cs typeface="Times New Roman" pitchFamily="18" charset="0"/>
            </a:endParaRPr>
          </a:p>
        </p:txBody>
      </p:sp>
      <p:graphicFrame>
        <p:nvGraphicFramePr>
          <p:cNvPr id="18" name="Диаграмма 29"/>
          <p:cNvGraphicFramePr>
            <a:graphicFrameLocks/>
          </p:cNvGraphicFramePr>
          <p:nvPr>
            <p:extLst>
              <p:ext uri="{D42A27DB-BD31-4B8C-83A1-F6EECF244321}">
                <p14:modId xmlns:p14="http://schemas.microsoft.com/office/powerpoint/2010/main" val="906204888"/>
              </p:ext>
            </p:extLst>
          </p:nvPr>
        </p:nvGraphicFramePr>
        <p:xfrm>
          <a:off x="268036" y="1988840"/>
          <a:ext cx="3554412" cy="1816100"/>
        </p:xfrm>
        <a:graphic>
          <a:graphicData uri="http://schemas.openxmlformats.org/drawingml/2006/chart">
            <c:chart xmlns:c="http://schemas.openxmlformats.org/drawingml/2006/chart" xmlns:r="http://schemas.openxmlformats.org/officeDocument/2006/relationships" r:id="rId5"/>
          </a:graphicData>
        </a:graphic>
      </p:graphicFrame>
      <p:graphicFrame>
        <p:nvGraphicFramePr>
          <p:cNvPr id="20" name="Диаграмма 7"/>
          <p:cNvGraphicFramePr>
            <a:graphicFrameLocks/>
          </p:cNvGraphicFramePr>
          <p:nvPr>
            <p:extLst>
              <p:ext uri="{D42A27DB-BD31-4B8C-83A1-F6EECF244321}">
                <p14:modId xmlns:p14="http://schemas.microsoft.com/office/powerpoint/2010/main" val="2645851745"/>
              </p:ext>
            </p:extLst>
          </p:nvPr>
        </p:nvGraphicFramePr>
        <p:xfrm>
          <a:off x="5292079" y="1916832"/>
          <a:ext cx="3602037" cy="2578100"/>
        </p:xfrm>
        <a:graphic>
          <a:graphicData uri="http://schemas.openxmlformats.org/drawingml/2006/chart">
            <c:chart xmlns:c="http://schemas.openxmlformats.org/drawingml/2006/chart" xmlns:r="http://schemas.openxmlformats.org/officeDocument/2006/relationships" r:id="rId6"/>
          </a:graphicData>
        </a:graphic>
      </p:graphicFrame>
      <p:graphicFrame>
        <p:nvGraphicFramePr>
          <p:cNvPr id="21" name="Содержимое 4"/>
          <p:cNvGraphicFramePr>
            <a:graphicFrameLocks noGrp="1"/>
          </p:cNvGraphicFramePr>
          <p:nvPr>
            <p:extLst>
              <p:ext uri="{D42A27DB-BD31-4B8C-83A1-F6EECF244321}">
                <p14:modId xmlns:p14="http://schemas.microsoft.com/office/powerpoint/2010/main" val="3976982045"/>
              </p:ext>
            </p:extLst>
          </p:nvPr>
        </p:nvGraphicFramePr>
        <p:xfrm>
          <a:off x="268036" y="3531442"/>
          <a:ext cx="6710362" cy="2997647"/>
        </p:xfrm>
        <a:graphic>
          <a:graphicData uri="http://schemas.openxmlformats.org/drawingml/2006/chart">
            <c:chart xmlns:c="http://schemas.openxmlformats.org/drawingml/2006/chart" xmlns:r="http://schemas.openxmlformats.org/officeDocument/2006/relationships" r:id="rId7"/>
          </a:graphicData>
        </a:graphic>
      </p:graphicFrame>
    </p:spTree>
    <p:extLst>
      <p:ext uri="{BB962C8B-B14F-4D97-AF65-F5344CB8AC3E}">
        <p14:creationId xmlns:p14="http://schemas.microsoft.com/office/powerpoint/2010/main" val="129341906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1" descr="fsetan_emblema2007"/>
          <p:cNvPicPr>
            <a:picLocks noChangeAspect="1" noChangeArrowheads="1"/>
          </p:cNvPicPr>
          <p:nvPr/>
        </p:nvPicPr>
        <p:blipFill>
          <a:blip r:embed="rId2" cstate="print"/>
          <a:srcRect/>
          <a:stretch>
            <a:fillRect/>
          </a:stretch>
        </p:blipFill>
        <p:spPr bwMode="auto">
          <a:xfrm>
            <a:off x="504009" y="282511"/>
            <a:ext cx="702037" cy="842233"/>
          </a:xfrm>
          <a:prstGeom prst="rect">
            <a:avLst/>
          </a:prstGeom>
          <a:noFill/>
          <a:ln w="9525">
            <a:noFill/>
            <a:miter lim="800000"/>
            <a:headEnd/>
            <a:tailEnd/>
          </a:ln>
        </p:spPr>
      </p:pic>
      <p:sp>
        <p:nvSpPr>
          <p:cNvPr id="6" name="Рамка 5"/>
          <p:cNvSpPr/>
          <p:nvPr/>
        </p:nvSpPr>
        <p:spPr>
          <a:xfrm>
            <a:off x="251520" y="57464"/>
            <a:ext cx="8624444" cy="1211296"/>
          </a:xfrm>
          <a:prstGeom prst="frame">
            <a:avLst>
              <a:gd name="adj1" fmla="val 10240"/>
            </a:avLst>
          </a:prstGeom>
          <a:blipFill dpi="0" rotWithShape="1">
            <a:blip r:embed="rId3">
              <a:alphaModFix amt="40000"/>
            </a:blip>
            <a:srcRect/>
            <a:tile tx="0" ty="0" sx="100000" sy="100000" flip="none" algn="tl"/>
          </a:blipFill>
          <a:effectLst/>
        </p:spPr>
        <p:style>
          <a:lnRef idx="0">
            <a:schemeClr val="accent6"/>
          </a:lnRef>
          <a:fillRef idx="3">
            <a:schemeClr val="accent6"/>
          </a:fillRef>
          <a:effectRef idx="3">
            <a:schemeClr val="accent6"/>
          </a:effectRef>
          <a:fontRef idx="minor">
            <a:schemeClr val="lt1"/>
          </a:fontRef>
        </p:style>
        <p:txBody>
          <a:bodyPr rtlCol="0" anchor="ctr"/>
          <a:lstStyle/>
          <a:p>
            <a:pPr algn="ctr"/>
            <a:r>
              <a:rPr lang="ru-RU" sz="2000" dirty="0">
                <a:ln w="10541" cmpd="sng">
                  <a:solidFill>
                    <a:prstClr val="black"/>
                  </a:solidFill>
                  <a:prstDash val="solid"/>
                </a:ln>
                <a:solidFill>
                  <a:prstClr val="black"/>
                </a:solidFill>
                <a:latin typeface="Times New Roman" pitchFamily="18" charset="0"/>
                <a:cs typeface="Times New Roman" pitchFamily="18" charset="0"/>
              </a:rPr>
              <a:t>Средне-Поволжское управление Федеральной службы </a:t>
            </a:r>
            <a:br>
              <a:rPr lang="ru-RU" sz="2000" dirty="0">
                <a:ln w="10541" cmpd="sng">
                  <a:solidFill>
                    <a:prstClr val="black"/>
                  </a:solidFill>
                  <a:prstDash val="solid"/>
                </a:ln>
                <a:solidFill>
                  <a:prstClr val="black"/>
                </a:solidFill>
                <a:latin typeface="Times New Roman" pitchFamily="18" charset="0"/>
                <a:cs typeface="Times New Roman" pitchFamily="18" charset="0"/>
              </a:rPr>
            </a:br>
            <a:r>
              <a:rPr lang="ru-RU" sz="2000" dirty="0">
                <a:ln w="10541" cmpd="sng">
                  <a:solidFill>
                    <a:prstClr val="black"/>
                  </a:solidFill>
                  <a:prstDash val="solid"/>
                </a:ln>
                <a:solidFill>
                  <a:prstClr val="black"/>
                </a:solidFill>
                <a:latin typeface="Times New Roman" pitchFamily="18" charset="0"/>
                <a:cs typeface="Times New Roman" pitchFamily="18" charset="0"/>
              </a:rPr>
              <a:t>по экологическому, технологическому и атомному </a:t>
            </a:r>
            <a:r>
              <a:rPr lang="ru-RU" sz="2000" dirty="0" smtClean="0">
                <a:ln w="10541" cmpd="sng">
                  <a:solidFill>
                    <a:prstClr val="black"/>
                  </a:solidFill>
                  <a:prstDash val="solid"/>
                </a:ln>
                <a:solidFill>
                  <a:prstClr val="black"/>
                </a:solidFill>
                <a:latin typeface="Times New Roman" pitchFamily="18" charset="0"/>
                <a:cs typeface="Times New Roman" pitchFamily="18" charset="0"/>
              </a:rPr>
              <a:t>надзору</a:t>
            </a:r>
            <a:endParaRPr lang="ru-RU" sz="2000" dirty="0">
              <a:ln w="10541" cmpd="sng">
                <a:solidFill>
                  <a:prstClr val="black"/>
                </a:solidFill>
                <a:prstDash val="solid"/>
              </a:ln>
              <a:solidFill>
                <a:prstClr val="black"/>
              </a:solidFill>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8" name="Лента лицом вверх 7"/>
          <p:cNvSpPr/>
          <p:nvPr/>
        </p:nvSpPr>
        <p:spPr>
          <a:xfrm>
            <a:off x="8172400" y="6381328"/>
            <a:ext cx="971600" cy="476672"/>
          </a:xfrm>
          <a:prstGeom prst="ribbon2">
            <a:avLst/>
          </a:prstGeom>
          <a:ln>
            <a:solidFill>
              <a:srgbClr val="C00000"/>
            </a:solidFill>
          </a:ln>
        </p:spPr>
        <p:style>
          <a:lnRef idx="2">
            <a:schemeClr val="accent1"/>
          </a:lnRef>
          <a:fillRef idx="1">
            <a:schemeClr val="lt1"/>
          </a:fillRef>
          <a:effectRef idx="0">
            <a:schemeClr val="accent1"/>
          </a:effectRef>
          <a:fontRef idx="minor">
            <a:schemeClr val="dk1"/>
          </a:fontRef>
        </p:style>
        <p:txBody>
          <a:bodyPr rtlCol="0" anchor="ctr"/>
          <a:lstStyle/>
          <a:p>
            <a:pPr algn="ctr"/>
            <a:endParaRPr lang="ru-RU"/>
          </a:p>
        </p:txBody>
      </p:sp>
      <p:sp>
        <p:nvSpPr>
          <p:cNvPr id="9" name="Номер слайда 3"/>
          <p:cNvSpPr>
            <a:spLocks noGrp="1"/>
          </p:cNvSpPr>
          <p:nvPr>
            <p:ph type="sldNum" sz="quarter" idx="12"/>
          </p:nvPr>
        </p:nvSpPr>
        <p:spPr>
          <a:xfrm>
            <a:off x="6686872" y="6397482"/>
            <a:ext cx="2133600" cy="365125"/>
          </a:xfrm>
        </p:spPr>
        <p:txBody>
          <a:bodyPr/>
          <a:lstStyle/>
          <a:p>
            <a:fld id="{D135DFED-7B62-4FA1-AA6A-ED676FD36577}" type="slidenum">
              <a:rPr lang="ru-RU" sz="2000" smtClean="0">
                <a:solidFill>
                  <a:srgbClr val="C00000"/>
                </a:solidFill>
              </a:rPr>
              <a:pPr/>
              <a:t>12</a:t>
            </a:fld>
            <a:endParaRPr lang="ru-RU" sz="2000" dirty="0">
              <a:solidFill>
                <a:srgbClr val="C00000"/>
              </a:solidFill>
            </a:endParaRPr>
          </a:p>
        </p:txBody>
      </p:sp>
      <p:sp>
        <p:nvSpPr>
          <p:cNvPr id="10" name="Трапеция 9"/>
          <p:cNvSpPr/>
          <p:nvPr/>
        </p:nvSpPr>
        <p:spPr>
          <a:xfrm>
            <a:off x="3851920" y="6453336"/>
            <a:ext cx="1440159" cy="72000"/>
          </a:xfrm>
          <a:prstGeom prst="trapezoid">
            <a:avLst/>
          </a:prstGeom>
          <a:solidFill>
            <a:schemeClr val="bg1"/>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1" name="Трапеция 10"/>
          <p:cNvSpPr/>
          <p:nvPr/>
        </p:nvSpPr>
        <p:spPr>
          <a:xfrm>
            <a:off x="3131840" y="6597360"/>
            <a:ext cx="2880319" cy="72000"/>
          </a:xfrm>
          <a:prstGeom prst="trapezoid">
            <a:avLst/>
          </a:prstGeom>
          <a:solidFill>
            <a:srgbClr val="0070C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2" name="Трапеция 11"/>
          <p:cNvSpPr/>
          <p:nvPr/>
        </p:nvSpPr>
        <p:spPr>
          <a:xfrm>
            <a:off x="2411760" y="6741376"/>
            <a:ext cx="4320480" cy="72000"/>
          </a:xfrm>
          <a:prstGeom prst="trapezoid">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9" name="Блок-схема: документ 18"/>
          <p:cNvSpPr/>
          <p:nvPr/>
        </p:nvSpPr>
        <p:spPr>
          <a:xfrm>
            <a:off x="268036" y="1268760"/>
            <a:ext cx="8624444" cy="720080"/>
          </a:xfrm>
          <a:prstGeom prst="flowChartDocument">
            <a:avLst/>
          </a:prstGeom>
          <a:blipFill dpi="0" rotWithShape="1">
            <a:blip r:embed="rId4">
              <a:alphaModFix amt="15000"/>
              <a:extLst>
                <a:ext uri="{28A0092B-C50C-407E-A947-70E740481C1C}">
                  <a14:useLocalDpi xmlns:a14="http://schemas.microsoft.com/office/drawing/2010/main" val="0"/>
                </a:ext>
              </a:extLst>
            </a:blip>
            <a:srcRect/>
            <a:stretch>
              <a:fillRect/>
            </a:stretch>
          </a:blip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2000" b="1" dirty="0">
                <a:solidFill>
                  <a:schemeClr val="tx1"/>
                </a:solidFill>
                <a:latin typeface="Times New Roman" pitchFamily="18" charset="0"/>
                <a:cs typeface="Times New Roman" pitchFamily="18" charset="0"/>
              </a:rPr>
              <a:t>Мероприятия, направленные на профилактику нарушений</a:t>
            </a:r>
            <a:endParaRPr lang="ru-RU" sz="2000" dirty="0">
              <a:solidFill>
                <a:schemeClr val="tx1"/>
              </a:solidFill>
              <a:effectLst/>
              <a:latin typeface="Times New Roman" pitchFamily="18" charset="0"/>
              <a:cs typeface="Times New Roman" pitchFamily="18" charset="0"/>
            </a:endParaRPr>
          </a:p>
        </p:txBody>
      </p:sp>
      <p:sp>
        <p:nvSpPr>
          <p:cNvPr id="13" name="Прямоугольник 12"/>
          <p:cNvSpPr/>
          <p:nvPr/>
        </p:nvSpPr>
        <p:spPr>
          <a:xfrm>
            <a:off x="241970" y="2013840"/>
            <a:ext cx="8624444" cy="4001095"/>
          </a:xfrm>
          <a:prstGeom prst="rect">
            <a:avLst/>
          </a:prstGeom>
          <a:ln w="12700">
            <a:solidFill>
              <a:srgbClr val="C00000"/>
            </a:solidFill>
          </a:ln>
        </p:spPr>
        <p:txBody>
          <a:bodyPr wrap="square">
            <a:spAutoFit/>
          </a:bodyPr>
          <a:lstStyle/>
          <a:p>
            <a:pPr indent="435610"/>
            <a:r>
              <a:rPr lang="ru-RU" sz="1400" dirty="0" smtClean="0">
                <a:latin typeface="Times New Roman" pitchFamily="18" charset="0"/>
                <a:cs typeface="Times New Roman" pitchFamily="18" charset="0"/>
              </a:rPr>
              <a:t>	</a:t>
            </a:r>
            <a:r>
              <a:rPr lang="ru-RU" sz="1200" dirty="0"/>
              <a:t>В связи с сокращением проверок в соответствии с Постановлением правительства РФ от 10.03.2023 «Об особенностях организации и осуществления государственного контроля (надзора), муниципального контроля» №336, Управлением проводятся мероприятия, направленные на профилактику нарушений.</a:t>
            </a:r>
          </a:p>
          <a:p>
            <a:pPr indent="435610"/>
            <a:r>
              <a:rPr lang="ru-RU" sz="1200" dirty="0"/>
              <a:t>В рамках профилактики нарушений обязательных требований осуществляются следующие мероприятия: </a:t>
            </a:r>
          </a:p>
          <a:p>
            <a:pPr indent="435610"/>
            <a:r>
              <a:rPr lang="ru-RU" sz="900" dirty="0"/>
              <a:t> </a:t>
            </a:r>
            <a:endParaRPr lang="ru-RU" sz="1200" dirty="0"/>
          </a:p>
          <a:p>
            <a:pPr indent="435610"/>
            <a:r>
              <a:rPr lang="ru-RU" sz="1200" b="1" i="1" dirty="0"/>
              <a:t>- обобщение правоприменительной практики</a:t>
            </a:r>
            <a:r>
              <a:rPr lang="ru-RU" sz="1200" dirty="0"/>
              <a:t> (проводится регулярно один раз в </a:t>
            </a:r>
            <a:r>
              <a:rPr lang="ru-RU" sz="1200" dirty="0" smtClean="0"/>
              <a:t>квартал);</a:t>
            </a:r>
            <a:endParaRPr lang="ru-RU" sz="1200" dirty="0"/>
          </a:p>
          <a:p>
            <a:pPr indent="435610"/>
            <a:r>
              <a:rPr lang="ru-RU" sz="900" dirty="0"/>
              <a:t> </a:t>
            </a:r>
            <a:endParaRPr lang="ru-RU" sz="1200" dirty="0"/>
          </a:p>
          <a:p>
            <a:pPr indent="435610"/>
            <a:r>
              <a:rPr lang="ru-RU" sz="1200" b="1" i="1" dirty="0"/>
              <a:t>- объявление предостережений </a:t>
            </a:r>
            <a:r>
              <a:rPr lang="ru-RU" sz="1200" dirty="0"/>
              <a:t>(При осуществлении анализа государственного реестра ОПО, установлено, что в сведениях, характеризующих ОПО «Фонд скважин» отсутствуют установки для освоения, ремонта, обслуживания скважин, обладающие признаками опасности «2.3». Не представлены сведения об организации производственного контроля за соблюдением требований промышленной безопасности за отчетный год. Организациям эксплуатирующим опасные производственные </a:t>
            </a:r>
            <a:r>
              <a:rPr lang="ru-RU" sz="1200" dirty="0" err="1"/>
              <a:t>обьекты</a:t>
            </a:r>
            <a:r>
              <a:rPr lang="ru-RU" sz="1200" dirty="0"/>
              <a:t> направлены предостережения о недопустимости нарушения обязательных требований);</a:t>
            </a:r>
          </a:p>
          <a:p>
            <a:pPr indent="435610"/>
            <a:r>
              <a:rPr lang="ru-RU" sz="900" dirty="0"/>
              <a:t> </a:t>
            </a:r>
            <a:endParaRPr lang="ru-RU" sz="1200" dirty="0"/>
          </a:p>
          <a:p>
            <a:pPr indent="435610"/>
            <a:r>
              <a:rPr lang="ru-RU" sz="1200" b="1" i="1" dirty="0"/>
              <a:t>- направление информационных писем</a:t>
            </a:r>
            <a:r>
              <a:rPr lang="ru-RU" sz="1200" dirty="0"/>
              <a:t> (Направлены письма в поднадзорные организации о необходимости аттестации в области промышленной руководителей организации).</a:t>
            </a:r>
          </a:p>
          <a:p>
            <a:pPr indent="435610"/>
            <a:r>
              <a:rPr lang="ru-RU" sz="1200" dirty="0"/>
              <a:t>Направлено письмо в организации о необходимости представления в Управление копии страхового полиса. В управление регулярно поступает информация и копии страховых полисов от организаций.</a:t>
            </a:r>
          </a:p>
          <a:p>
            <a:pPr indent="435610"/>
            <a:r>
              <a:rPr lang="ru-RU" sz="1200" dirty="0"/>
              <a:t>Направлено письмо о мерах по обеспечению устойчивого функционирования ОПО в период  аномальных холодов;</a:t>
            </a:r>
          </a:p>
          <a:p>
            <a:pPr indent="435610"/>
            <a:r>
              <a:rPr lang="ru-RU" sz="900" dirty="0"/>
              <a:t> </a:t>
            </a:r>
            <a:endParaRPr lang="ru-RU" sz="1200" dirty="0"/>
          </a:p>
          <a:p>
            <a:pPr indent="435610"/>
            <a:r>
              <a:rPr lang="ru-RU" sz="1200" b="1" i="1" dirty="0"/>
              <a:t>- консультирование поднадзорных субъектов и иных заинтересованных лиц по вопросам соблюдения обязательных требований</a:t>
            </a:r>
            <a:r>
              <a:rPr lang="ru-RU" sz="1200" dirty="0"/>
              <a:t> (составлен график консультирования на год, так же проводится постоянное консультирование в рамках постоянного надзора и при плановых проверках).</a:t>
            </a:r>
            <a:endParaRPr lang="ru-RU" sz="1200" dirty="0">
              <a:effectLst/>
            </a:endParaRPr>
          </a:p>
        </p:txBody>
      </p:sp>
    </p:spTree>
    <p:extLst>
      <p:ext uri="{BB962C8B-B14F-4D97-AF65-F5344CB8AC3E}">
        <p14:creationId xmlns:p14="http://schemas.microsoft.com/office/powerpoint/2010/main" val="78084107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1" descr="fsetan_emblema2007"/>
          <p:cNvPicPr>
            <a:picLocks noChangeAspect="1" noChangeArrowheads="1"/>
          </p:cNvPicPr>
          <p:nvPr/>
        </p:nvPicPr>
        <p:blipFill>
          <a:blip r:embed="rId2" cstate="print"/>
          <a:srcRect/>
          <a:stretch>
            <a:fillRect/>
          </a:stretch>
        </p:blipFill>
        <p:spPr bwMode="auto">
          <a:xfrm>
            <a:off x="504009" y="282511"/>
            <a:ext cx="702037" cy="842233"/>
          </a:xfrm>
          <a:prstGeom prst="rect">
            <a:avLst/>
          </a:prstGeom>
          <a:noFill/>
          <a:ln w="9525">
            <a:noFill/>
            <a:miter lim="800000"/>
            <a:headEnd/>
            <a:tailEnd/>
          </a:ln>
        </p:spPr>
      </p:pic>
      <p:sp>
        <p:nvSpPr>
          <p:cNvPr id="6" name="Рамка 5"/>
          <p:cNvSpPr/>
          <p:nvPr/>
        </p:nvSpPr>
        <p:spPr>
          <a:xfrm>
            <a:off x="251520" y="57464"/>
            <a:ext cx="8624444" cy="1211296"/>
          </a:xfrm>
          <a:prstGeom prst="frame">
            <a:avLst>
              <a:gd name="adj1" fmla="val 10240"/>
            </a:avLst>
          </a:prstGeom>
          <a:blipFill dpi="0" rotWithShape="1">
            <a:blip r:embed="rId3">
              <a:alphaModFix amt="40000"/>
            </a:blip>
            <a:srcRect/>
            <a:tile tx="0" ty="0" sx="100000" sy="100000" flip="none" algn="tl"/>
          </a:blipFill>
          <a:effectLst/>
        </p:spPr>
        <p:style>
          <a:lnRef idx="0">
            <a:schemeClr val="accent6"/>
          </a:lnRef>
          <a:fillRef idx="3">
            <a:schemeClr val="accent6"/>
          </a:fillRef>
          <a:effectRef idx="3">
            <a:schemeClr val="accent6"/>
          </a:effectRef>
          <a:fontRef idx="minor">
            <a:schemeClr val="lt1"/>
          </a:fontRef>
        </p:style>
        <p:txBody>
          <a:bodyPr rtlCol="0" anchor="ctr"/>
          <a:lstStyle/>
          <a:p>
            <a:pPr algn="ctr"/>
            <a:r>
              <a:rPr lang="ru-RU" sz="2000" dirty="0">
                <a:ln w="10541" cmpd="sng">
                  <a:solidFill>
                    <a:prstClr val="black"/>
                  </a:solidFill>
                  <a:prstDash val="solid"/>
                </a:ln>
                <a:solidFill>
                  <a:prstClr val="black"/>
                </a:solidFill>
                <a:latin typeface="Times New Roman" pitchFamily="18" charset="0"/>
                <a:cs typeface="Times New Roman" pitchFamily="18" charset="0"/>
              </a:rPr>
              <a:t>Средне-Поволжское управление Федеральной службы </a:t>
            </a:r>
            <a:br>
              <a:rPr lang="ru-RU" sz="2000" dirty="0">
                <a:ln w="10541" cmpd="sng">
                  <a:solidFill>
                    <a:prstClr val="black"/>
                  </a:solidFill>
                  <a:prstDash val="solid"/>
                </a:ln>
                <a:solidFill>
                  <a:prstClr val="black"/>
                </a:solidFill>
                <a:latin typeface="Times New Roman" pitchFamily="18" charset="0"/>
                <a:cs typeface="Times New Roman" pitchFamily="18" charset="0"/>
              </a:rPr>
            </a:br>
            <a:r>
              <a:rPr lang="ru-RU" sz="2000" dirty="0">
                <a:ln w="10541" cmpd="sng">
                  <a:solidFill>
                    <a:prstClr val="black"/>
                  </a:solidFill>
                  <a:prstDash val="solid"/>
                </a:ln>
                <a:solidFill>
                  <a:prstClr val="black"/>
                </a:solidFill>
                <a:latin typeface="Times New Roman" pitchFamily="18" charset="0"/>
                <a:cs typeface="Times New Roman" pitchFamily="18" charset="0"/>
              </a:rPr>
              <a:t>по экологическому, технологическому и атомному </a:t>
            </a:r>
            <a:r>
              <a:rPr lang="ru-RU" sz="2000" dirty="0" smtClean="0">
                <a:ln w="10541" cmpd="sng">
                  <a:solidFill>
                    <a:prstClr val="black"/>
                  </a:solidFill>
                  <a:prstDash val="solid"/>
                </a:ln>
                <a:solidFill>
                  <a:prstClr val="black"/>
                </a:solidFill>
                <a:latin typeface="Times New Roman" pitchFamily="18" charset="0"/>
                <a:cs typeface="Times New Roman" pitchFamily="18" charset="0"/>
              </a:rPr>
              <a:t>надзору</a:t>
            </a:r>
            <a:endParaRPr lang="ru-RU" sz="2000" dirty="0">
              <a:ln w="10541" cmpd="sng">
                <a:solidFill>
                  <a:prstClr val="black"/>
                </a:solidFill>
                <a:prstDash val="solid"/>
              </a:ln>
              <a:solidFill>
                <a:prstClr val="black"/>
              </a:solidFill>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8" name="Лента лицом вверх 7"/>
          <p:cNvSpPr/>
          <p:nvPr/>
        </p:nvSpPr>
        <p:spPr>
          <a:xfrm>
            <a:off x="8172400" y="6381328"/>
            <a:ext cx="971600" cy="476672"/>
          </a:xfrm>
          <a:prstGeom prst="ribbon2">
            <a:avLst/>
          </a:prstGeom>
          <a:ln>
            <a:solidFill>
              <a:srgbClr val="C00000"/>
            </a:solidFill>
          </a:ln>
        </p:spPr>
        <p:style>
          <a:lnRef idx="2">
            <a:schemeClr val="accent1"/>
          </a:lnRef>
          <a:fillRef idx="1">
            <a:schemeClr val="lt1"/>
          </a:fillRef>
          <a:effectRef idx="0">
            <a:schemeClr val="accent1"/>
          </a:effectRef>
          <a:fontRef idx="minor">
            <a:schemeClr val="dk1"/>
          </a:fontRef>
        </p:style>
        <p:txBody>
          <a:bodyPr rtlCol="0" anchor="ctr"/>
          <a:lstStyle/>
          <a:p>
            <a:pPr algn="ctr"/>
            <a:endParaRPr lang="ru-RU"/>
          </a:p>
        </p:txBody>
      </p:sp>
      <p:sp>
        <p:nvSpPr>
          <p:cNvPr id="9" name="Номер слайда 3"/>
          <p:cNvSpPr>
            <a:spLocks noGrp="1"/>
          </p:cNvSpPr>
          <p:nvPr>
            <p:ph type="sldNum" sz="quarter" idx="12"/>
          </p:nvPr>
        </p:nvSpPr>
        <p:spPr>
          <a:xfrm>
            <a:off x="6686872" y="6397482"/>
            <a:ext cx="2133600" cy="365125"/>
          </a:xfrm>
        </p:spPr>
        <p:txBody>
          <a:bodyPr/>
          <a:lstStyle/>
          <a:p>
            <a:fld id="{D135DFED-7B62-4FA1-AA6A-ED676FD36577}" type="slidenum">
              <a:rPr lang="ru-RU" sz="2000" smtClean="0">
                <a:solidFill>
                  <a:srgbClr val="C00000"/>
                </a:solidFill>
              </a:rPr>
              <a:pPr/>
              <a:t>13</a:t>
            </a:fld>
            <a:endParaRPr lang="ru-RU" sz="2000" dirty="0">
              <a:solidFill>
                <a:srgbClr val="C00000"/>
              </a:solidFill>
            </a:endParaRPr>
          </a:p>
        </p:txBody>
      </p:sp>
      <p:sp>
        <p:nvSpPr>
          <p:cNvPr id="10" name="Трапеция 9"/>
          <p:cNvSpPr/>
          <p:nvPr/>
        </p:nvSpPr>
        <p:spPr>
          <a:xfrm>
            <a:off x="3851920" y="6453336"/>
            <a:ext cx="1440159" cy="72000"/>
          </a:xfrm>
          <a:prstGeom prst="trapezoid">
            <a:avLst/>
          </a:prstGeom>
          <a:solidFill>
            <a:schemeClr val="bg1"/>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1" name="Трапеция 10"/>
          <p:cNvSpPr/>
          <p:nvPr/>
        </p:nvSpPr>
        <p:spPr>
          <a:xfrm>
            <a:off x="3131840" y="6597360"/>
            <a:ext cx="2880319" cy="72000"/>
          </a:xfrm>
          <a:prstGeom prst="trapezoid">
            <a:avLst/>
          </a:prstGeom>
          <a:solidFill>
            <a:srgbClr val="0070C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2" name="Трапеция 11"/>
          <p:cNvSpPr/>
          <p:nvPr/>
        </p:nvSpPr>
        <p:spPr>
          <a:xfrm>
            <a:off x="2411760" y="6741376"/>
            <a:ext cx="4320480" cy="72000"/>
          </a:xfrm>
          <a:prstGeom prst="trapezoid">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9" name="Блок-схема: документ 18"/>
          <p:cNvSpPr/>
          <p:nvPr/>
        </p:nvSpPr>
        <p:spPr>
          <a:xfrm>
            <a:off x="268036" y="1268760"/>
            <a:ext cx="8624444" cy="720080"/>
          </a:xfrm>
          <a:prstGeom prst="flowChartDocument">
            <a:avLst/>
          </a:prstGeom>
          <a:blipFill dpi="0" rotWithShape="1">
            <a:blip r:embed="rId4">
              <a:alphaModFix amt="15000"/>
              <a:extLst>
                <a:ext uri="{28A0092B-C50C-407E-A947-70E740481C1C}">
                  <a14:useLocalDpi xmlns:a14="http://schemas.microsoft.com/office/drawing/2010/main" val="0"/>
                </a:ext>
              </a:extLst>
            </a:blip>
            <a:srcRect/>
            <a:stretch>
              <a:fillRect/>
            </a:stretch>
          </a:blip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2000" b="1" dirty="0">
                <a:solidFill>
                  <a:schemeClr val="tx1"/>
                </a:solidFill>
                <a:latin typeface="Times New Roman" pitchFamily="18" charset="0"/>
                <a:cs typeface="Times New Roman" pitchFamily="18" charset="0"/>
              </a:rPr>
              <a:t>Мероприятия, направленные на профилактику нарушений</a:t>
            </a:r>
            <a:endParaRPr lang="ru-RU" sz="2000" dirty="0">
              <a:solidFill>
                <a:schemeClr val="tx1"/>
              </a:solidFill>
              <a:effectLst/>
              <a:latin typeface="Times New Roman" pitchFamily="18" charset="0"/>
              <a:cs typeface="Times New Roman" pitchFamily="18" charset="0"/>
            </a:endParaRPr>
          </a:p>
        </p:txBody>
      </p:sp>
      <p:sp>
        <p:nvSpPr>
          <p:cNvPr id="13" name="Прямоугольник 12"/>
          <p:cNvSpPr/>
          <p:nvPr/>
        </p:nvSpPr>
        <p:spPr>
          <a:xfrm>
            <a:off x="268036" y="2348880"/>
            <a:ext cx="8624444" cy="584775"/>
          </a:xfrm>
          <a:prstGeom prst="rect">
            <a:avLst/>
          </a:prstGeom>
          <a:ln w="12700">
            <a:solidFill>
              <a:srgbClr val="C00000"/>
            </a:solidFill>
          </a:ln>
        </p:spPr>
        <p:txBody>
          <a:bodyPr wrap="square">
            <a:spAutoFit/>
          </a:bodyPr>
          <a:lstStyle/>
          <a:p>
            <a:pPr indent="435610"/>
            <a:r>
              <a:rPr lang="ru-RU" sz="1400" dirty="0" smtClean="0">
                <a:latin typeface="Times New Roman" pitchFamily="18" charset="0"/>
                <a:cs typeface="Times New Roman" pitchFamily="18" charset="0"/>
              </a:rPr>
              <a:t>	</a:t>
            </a:r>
            <a:r>
              <a:rPr lang="ru-RU" sz="1600" dirty="0" smtClean="0"/>
              <a:t>Данные о проведении мероприятий по профилактике нарушений обязательных требований отражены в таблице:</a:t>
            </a:r>
            <a:endParaRPr lang="ru-RU" sz="1600" dirty="0"/>
          </a:p>
        </p:txBody>
      </p:sp>
      <p:graphicFrame>
        <p:nvGraphicFramePr>
          <p:cNvPr id="3" name="Таблица 2"/>
          <p:cNvGraphicFramePr>
            <a:graphicFrameLocks noGrp="1"/>
          </p:cNvGraphicFramePr>
          <p:nvPr>
            <p:extLst>
              <p:ext uri="{D42A27DB-BD31-4B8C-83A1-F6EECF244321}">
                <p14:modId xmlns:p14="http://schemas.microsoft.com/office/powerpoint/2010/main" val="3003866476"/>
              </p:ext>
            </p:extLst>
          </p:nvPr>
        </p:nvGraphicFramePr>
        <p:xfrm>
          <a:off x="268188" y="3356992"/>
          <a:ext cx="8624292" cy="2304258"/>
        </p:xfrm>
        <a:graphic>
          <a:graphicData uri="http://schemas.openxmlformats.org/drawingml/2006/table">
            <a:tbl>
              <a:tblPr firstRow="1" firstCol="1" bandRow="1">
                <a:tableStyleId>{5C22544A-7EE6-4342-B048-85BDC9FD1C3A}</a:tableStyleId>
              </a:tblPr>
              <a:tblGrid>
                <a:gridCol w="5908640"/>
                <a:gridCol w="1479123"/>
                <a:gridCol w="1236529"/>
              </a:tblGrid>
              <a:tr h="384043">
                <a:tc>
                  <a:txBody>
                    <a:bodyPr/>
                    <a:lstStyle/>
                    <a:p>
                      <a:pPr algn="just">
                        <a:lnSpc>
                          <a:spcPct val="115000"/>
                        </a:lnSpc>
                        <a:spcAft>
                          <a:spcPts val="0"/>
                        </a:spcAft>
                      </a:pPr>
                      <a:r>
                        <a:rPr lang="ru-RU" sz="1000" dirty="0">
                          <a:effectLst/>
                        </a:rPr>
                        <a:t>Наименование мероприятия</a:t>
                      </a:r>
                      <a:endParaRPr lang="ru-RU" sz="1200" dirty="0">
                        <a:effectLst/>
                        <a:latin typeface="Times New Roman"/>
                        <a:ea typeface="Times New Roman"/>
                      </a:endParaRPr>
                    </a:p>
                  </a:txBody>
                  <a:tcPr marL="68580" marR="68580" marT="0" marB="0"/>
                </a:tc>
                <a:tc>
                  <a:txBody>
                    <a:bodyPr/>
                    <a:lstStyle/>
                    <a:p>
                      <a:pPr algn="ctr">
                        <a:lnSpc>
                          <a:spcPct val="115000"/>
                        </a:lnSpc>
                        <a:spcAft>
                          <a:spcPts val="0"/>
                        </a:spcAft>
                      </a:pPr>
                      <a:r>
                        <a:rPr lang="ru-RU" sz="1000">
                          <a:effectLst/>
                        </a:rPr>
                        <a:t>9 мес. 2023г.</a:t>
                      </a:r>
                      <a:endParaRPr lang="ru-RU" sz="1200">
                        <a:effectLst/>
                        <a:latin typeface="Times New Roman"/>
                        <a:ea typeface="Times New Roman"/>
                      </a:endParaRPr>
                    </a:p>
                  </a:txBody>
                  <a:tcPr marL="68580" marR="68580" marT="0" marB="0"/>
                </a:tc>
                <a:tc>
                  <a:txBody>
                    <a:bodyPr/>
                    <a:lstStyle/>
                    <a:p>
                      <a:pPr algn="ctr">
                        <a:lnSpc>
                          <a:spcPct val="115000"/>
                        </a:lnSpc>
                      </a:pPr>
                      <a:r>
                        <a:rPr lang="ru-RU" sz="1000">
                          <a:effectLst/>
                        </a:rPr>
                        <a:t>2022г.</a:t>
                      </a:r>
                      <a:endParaRPr lang="ru-RU" sz="1000">
                        <a:effectLst/>
                        <a:latin typeface="Times New Roman"/>
                      </a:endParaRPr>
                    </a:p>
                  </a:txBody>
                  <a:tcPr marL="68580" marR="68580" marT="0" marB="0"/>
                </a:tc>
              </a:tr>
              <a:tr h="384043">
                <a:tc>
                  <a:txBody>
                    <a:bodyPr/>
                    <a:lstStyle/>
                    <a:p>
                      <a:pPr algn="just">
                        <a:lnSpc>
                          <a:spcPct val="115000"/>
                        </a:lnSpc>
                        <a:spcAft>
                          <a:spcPts val="0"/>
                        </a:spcAft>
                      </a:pPr>
                      <a:r>
                        <a:rPr lang="ru-RU" sz="1000">
                          <a:effectLst/>
                        </a:rPr>
                        <a:t>Количество проведенных мер профилактического воздействия:</a:t>
                      </a:r>
                      <a:endParaRPr lang="ru-RU" sz="1200">
                        <a:effectLst/>
                        <a:latin typeface="Times New Roman"/>
                        <a:ea typeface="Times New Roman"/>
                      </a:endParaRPr>
                    </a:p>
                  </a:txBody>
                  <a:tcPr marL="68580" marR="68580" marT="0" marB="0"/>
                </a:tc>
                <a:tc>
                  <a:txBody>
                    <a:bodyPr/>
                    <a:lstStyle/>
                    <a:p>
                      <a:pPr algn="ctr">
                        <a:lnSpc>
                          <a:spcPct val="115000"/>
                        </a:lnSpc>
                        <a:spcAft>
                          <a:spcPts val="0"/>
                        </a:spcAft>
                      </a:pPr>
                      <a:r>
                        <a:rPr lang="ru-RU" sz="1000">
                          <a:effectLst/>
                        </a:rPr>
                        <a:t>656</a:t>
                      </a:r>
                      <a:endParaRPr lang="ru-RU" sz="1200">
                        <a:effectLst/>
                        <a:latin typeface="Times New Roman"/>
                        <a:ea typeface="Times New Roman"/>
                      </a:endParaRPr>
                    </a:p>
                  </a:txBody>
                  <a:tcPr marL="68580" marR="68580" marT="0" marB="0"/>
                </a:tc>
                <a:tc>
                  <a:txBody>
                    <a:bodyPr/>
                    <a:lstStyle/>
                    <a:p>
                      <a:pPr algn="ctr">
                        <a:lnSpc>
                          <a:spcPct val="115000"/>
                        </a:lnSpc>
                      </a:pPr>
                      <a:r>
                        <a:rPr lang="ru-RU" sz="1000">
                          <a:effectLst/>
                        </a:rPr>
                        <a:t>479</a:t>
                      </a:r>
                      <a:endParaRPr lang="ru-RU" sz="1000">
                        <a:effectLst/>
                        <a:latin typeface="Times New Roman"/>
                      </a:endParaRPr>
                    </a:p>
                  </a:txBody>
                  <a:tcPr marL="68580" marR="68580" marT="0" marB="0"/>
                </a:tc>
              </a:tr>
              <a:tr h="384043">
                <a:tc>
                  <a:txBody>
                    <a:bodyPr/>
                    <a:lstStyle/>
                    <a:p>
                      <a:pPr algn="just">
                        <a:lnSpc>
                          <a:spcPct val="115000"/>
                        </a:lnSpc>
                        <a:spcAft>
                          <a:spcPts val="0"/>
                        </a:spcAft>
                      </a:pPr>
                      <a:r>
                        <a:rPr lang="ru-RU" sz="1000">
                          <a:effectLst/>
                        </a:rPr>
                        <a:t>информирование</a:t>
                      </a:r>
                      <a:endParaRPr lang="ru-RU" sz="1200">
                        <a:effectLst/>
                        <a:latin typeface="Times New Roman"/>
                        <a:ea typeface="Times New Roman"/>
                      </a:endParaRPr>
                    </a:p>
                  </a:txBody>
                  <a:tcPr marL="68580" marR="68580" marT="0" marB="0"/>
                </a:tc>
                <a:tc>
                  <a:txBody>
                    <a:bodyPr/>
                    <a:lstStyle/>
                    <a:p>
                      <a:pPr algn="ctr">
                        <a:lnSpc>
                          <a:spcPct val="115000"/>
                        </a:lnSpc>
                        <a:spcAft>
                          <a:spcPts val="0"/>
                        </a:spcAft>
                      </a:pPr>
                      <a:r>
                        <a:rPr lang="ru-RU" sz="1000">
                          <a:effectLst/>
                        </a:rPr>
                        <a:t>209</a:t>
                      </a:r>
                      <a:endParaRPr lang="ru-RU" sz="1200">
                        <a:effectLst/>
                        <a:latin typeface="Times New Roman"/>
                        <a:ea typeface="Times New Roman"/>
                      </a:endParaRPr>
                    </a:p>
                  </a:txBody>
                  <a:tcPr marL="68580" marR="68580" marT="0" marB="0"/>
                </a:tc>
                <a:tc>
                  <a:txBody>
                    <a:bodyPr/>
                    <a:lstStyle/>
                    <a:p>
                      <a:pPr algn="ctr">
                        <a:lnSpc>
                          <a:spcPct val="115000"/>
                        </a:lnSpc>
                      </a:pPr>
                      <a:r>
                        <a:rPr lang="ru-RU" sz="1000">
                          <a:effectLst/>
                        </a:rPr>
                        <a:t>181</a:t>
                      </a:r>
                      <a:endParaRPr lang="ru-RU" sz="1000">
                        <a:effectLst/>
                        <a:latin typeface="Times New Roman"/>
                      </a:endParaRPr>
                    </a:p>
                  </a:txBody>
                  <a:tcPr marL="68580" marR="68580" marT="0" marB="0"/>
                </a:tc>
              </a:tr>
              <a:tr h="384043">
                <a:tc>
                  <a:txBody>
                    <a:bodyPr/>
                    <a:lstStyle/>
                    <a:p>
                      <a:pPr algn="just">
                        <a:lnSpc>
                          <a:spcPct val="115000"/>
                        </a:lnSpc>
                        <a:spcAft>
                          <a:spcPts val="0"/>
                        </a:spcAft>
                      </a:pPr>
                      <a:r>
                        <a:rPr lang="ru-RU" sz="1000">
                          <a:effectLst/>
                        </a:rPr>
                        <a:t>объявление предостережений</a:t>
                      </a:r>
                      <a:endParaRPr lang="ru-RU" sz="1200">
                        <a:effectLst/>
                        <a:latin typeface="Times New Roman"/>
                        <a:ea typeface="Times New Roman"/>
                      </a:endParaRPr>
                    </a:p>
                  </a:txBody>
                  <a:tcPr marL="68580" marR="68580" marT="0" marB="0"/>
                </a:tc>
                <a:tc>
                  <a:txBody>
                    <a:bodyPr/>
                    <a:lstStyle/>
                    <a:p>
                      <a:pPr algn="ctr">
                        <a:lnSpc>
                          <a:spcPct val="115000"/>
                        </a:lnSpc>
                        <a:spcAft>
                          <a:spcPts val="0"/>
                        </a:spcAft>
                      </a:pPr>
                      <a:r>
                        <a:rPr lang="ru-RU" sz="1000">
                          <a:effectLst/>
                        </a:rPr>
                        <a:t>101</a:t>
                      </a:r>
                      <a:endParaRPr lang="ru-RU" sz="1200">
                        <a:effectLst/>
                        <a:latin typeface="Times New Roman"/>
                        <a:ea typeface="Times New Roman"/>
                      </a:endParaRPr>
                    </a:p>
                  </a:txBody>
                  <a:tcPr marL="68580" marR="68580" marT="0" marB="0"/>
                </a:tc>
                <a:tc>
                  <a:txBody>
                    <a:bodyPr/>
                    <a:lstStyle/>
                    <a:p>
                      <a:pPr algn="ctr">
                        <a:lnSpc>
                          <a:spcPct val="115000"/>
                        </a:lnSpc>
                      </a:pPr>
                      <a:r>
                        <a:rPr lang="ru-RU" sz="1000">
                          <a:effectLst/>
                        </a:rPr>
                        <a:t>97</a:t>
                      </a:r>
                      <a:endParaRPr lang="ru-RU" sz="1000">
                        <a:effectLst/>
                        <a:latin typeface="Times New Roman"/>
                      </a:endParaRPr>
                    </a:p>
                  </a:txBody>
                  <a:tcPr marL="68580" marR="68580" marT="0" marB="0"/>
                </a:tc>
              </a:tr>
              <a:tr h="384043">
                <a:tc>
                  <a:txBody>
                    <a:bodyPr/>
                    <a:lstStyle/>
                    <a:p>
                      <a:pPr algn="just">
                        <a:lnSpc>
                          <a:spcPct val="115000"/>
                        </a:lnSpc>
                        <a:spcAft>
                          <a:spcPts val="0"/>
                        </a:spcAft>
                      </a:pPr>
                      <a:r>
                        <a:rPr lang="ru-RU" sz="1000">
                          <a:effectLst/>
                        </a:rPr>
                        <a:t>консультирование</a:t>
                      </a:r>
                      <a:endParaRPr lang="ru-RU" sz="1200">
                        <a:effectLst/>
                        <a:latin typeface="Times New Roman"/>
                        <a:ea typeface="Times New Roman"/>
                      </a:endParaRPr>
                    </a:p>
                  </a:txBody>
                  <a:tcPr marL="68580" marR="68580" marT="0" marB="0"/>
                </a:tc>
                <a:tc>
                  <a:txBody>
                    <a:bodyPr/>
                    <a:lstStyle/>
                    <a:p>
                      <a:pPr algn="ctr">
                        <a:lnSpc>
                          <a:spcPct val="115000"/>
                        </a:lnSpc>
                        <a:spcAft>
                          <a:spcPts val="0"/>
                        </a:spcAft>
                      </a:pPr>
                      <a:r>
                        <a:rPr lang="ru-RU" sz="1000">
                          <a:effectLst/>
                        </a:rPr>
                        <a:t>343</a:t>
                      </a:r>
                      <a:endParaRPr lang="ru-RU" sz="1200">
                        <a:effectLst/>
                        <a:latin typeface="Times New Roman"/>
                        <a:ea typeface="Times New Roman"/>
                      </a:endParaRPr>
                    </a:p>
                  </a:txBody>
                  <a:tcPr marL="68580" marR="68580" marT="0" marB="0"/>
                </a:tc>
                <a:tc>
                  <a:txBody>
                    <a:bodyPr/>
                    <a:lstStyle/>
                    <a:p>
                      <a:pPr algn="ctr">
                        <a:lnSpc>
                          <a:spcPct val="115000"/>
                        </a:lnSpc>
                      </a:pPr>
                      <a:r>
                        <a:rPr lang="ru-RU" sz="1000">
                          <a:effectLst/>
                        </a:rPr>
                        <a:t>199</a:t>
                      </a:r>
                      <a:endParaRPr lang="ru-RU" sz="1000">
                        <a:effectLst/>
                        <a:latin typeface="Times New Roman"/>
                      </a:endParaRPr>
                    </a:p>
                  </a:txBody>
                  <a:tcPr marL="68580" marR="68580" marT="0" marB="0"/>
                </a:tc>
              </a:tr>
              <a:tr h="384043">
                <a:tc>
                  <a:txBody>
                    <a:bodyPr/>
                    <a:lstStyle/>
                    <a:p>
                      <a:pPr algn="just">
                        <a:lnSpc>
                          <a:spcPct val="115000"/>
                        </a:lnSpc>
                        <a:spcAft>
                          <a:spcPts val="0"/>
                        </a:spcAft>
                      </a:pPr>
                      <a:r>
                        <a:rPr lang="ru-RU" sz="1000">
                          <a:effectLst/>
                        </a:rPr>
                        <a:t>обобщение правоприменительной практики</a:t>
                      </a:r>
                      <a:endParaRPr lang="ru-RU" sz="1200">
                        <a:effectLst/>
                        <a:latin typeface="Times New Roman"/>
                        <a:ea typeface="Times New Roman"/>
                      </a:endParaRPr>
                    </a:p>
                  </a:txBody>
                  <a:tcPr marL="68580" marR="68580" marT="0" marB="0"/>
                </a:tc>
                <a:tc>
                  <a:txBody>
                    <a:bodyPr/>
                    <a:lstStyle/>
                    <a:p>
                      <a:pPr algn="ctr">
                        <a:lnSpc>
                          <a:spcPct val="115000"/>
                        </a:lnSpc>
                        <a:spcAft>
                          <a:spcPts val="0"/>
                        </a:spcAft>
                      </a:pPr>
                      <a:r>
                        <a:rPr lang="ru-RU" sz="1000">
                          <a:effectLst/>
                        </a:rPr>
                        <a:t>3</a:t>
                      </a:r>
                      <a:endParaRPr lang="ru-RU" sz="1200">
                        <a:effectLst/>
                        <a:latin typeface="Times New Roman"/>
                        <a:ea typeface="Times New Roman"/>
                      </a:endParaRPr>
                    </a:p>
                  </a:txBody>
                  <a:tcPr marL="68580" marR="68580" marT="0" marB="0"/>
                </a:tc>
                <a:tc>
                  <a:txBody>
                    <a:bodyPr/>
                    <a:lstStyle/>
                    <a:p>
                      <a:pPr algn="ctr">
                        <a:lnSpc>
                          <a:spcPct val="115000"/>
                        </a:lnSpc>
                      </a:pPr>
                      <a:r>
                        <a:rPr lang="ru-RU" sz="1000" dirty="0">
                          <a:effectLst/>
                        </a:rPr>
                        <a:t>2</a:t>
                      </a:r>
                      <a:endParaRPr lang="ru-RU" sz="1000" dirty="0">
                        <a:effectLst/>
                        <a:latin typeface="Times New Roman"/>
                      </a:endParaRPr>
                    </a:p>
                  </a:txBody>
                  <a:tcPr marL="68580" marR="68580" marT="0" marB="0"/>
                </a:tc>
              </a:tr>
            </a:tbl>
          </a:graphicData>
        </a:graphic>
      </p:graphicFrame>
    </p:spTree>
    <p:extLst>
      <p:ext uri="{BB962C8B-B14F-4D97-AF65-F5344CB8AC3E}">
        <p14:creationId xmlns:p14="http://schemas.microsoft.com/office/powerpoint/2010/main" val="42850776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1" descr="fsetan_emblema2007"/>
          <p:cNvPicPr>
            <a:picLocks noChangeAspect="1" noChangeArrowheads="1"/>
          </p:cNvPicPr>
          <p:nvPr/>
        </p:nvPicPr>
        <p:blipFill>
          <a:blip r:embed="rId2" cstate="print"/>
          <a:srcRect/>
          <a:stretch>
            <a:fillRect/>
          </a:stretch>
        </p:blipFill>
        <p:spPr bwMode="auto">
          <a:xfrm>
            <a:off x="504009" y="282511"/>
            <a:ext cx="702037" cy="842233"/>
          </a:xfrm>
          <a:prstGeom prst="rect">
            <a:avLst/>
          </a:prstGeom>
          <a:noFill/>
          <a:ln w="9525">
            <a:noFill/>
            <a:miter lim="800000"/>
            <a:headEnd/>
            <a:tailEnd/>
          </a:ln>
        </p:spPr>
      </p:pic>
      <p:sp>
        <p:nvSpPr>
          <p:cNvPr id="6" name="Рамка 5"/>
          <p:cNvSpPr/>
          <p:nvPr/>
        </p:nvSpPr>
        <p:spPr>
          <a:xfrm>
            <a:off x="251520" y="57464"/>
            <a:ext cx="8624444" cy="1211296"/>
          </a:xfrm>
          <a:prstGeom prst="frame">
            <a:avLst>
              <a:gd name="adj1" fmla="val 10240"/>
            </a:avLst>
          </a:prstGeom>
          <a:blipFill dpi="0" rotWithShape="1">
            <a:blip r:embed="rId3">
              <a:alphaModFix amt="40000"/>
            </a:blip>
            <a:srcRect/>
            <a:tile tx="0" ty="0" sx="100000" sy="100000" flip="none" algn="tl"/>
          </a:blipFill>
          <a:effectLst/>
        </p:spPr>
        <p:style>
          <a:lnRef idx="0">
            <a:schemeClr val="accent6"/>
          </a:lnRef>
          <a:fillRef idx="3">
            <a:schemeClr val="accent6"/>
          </a:fillRef>
          <a:effectRef idx="3">
            <a:schemeClr val="accent6"/>
          </a:effectRef>
          <a:fontRef idx="minor">
            <a:schemeClr val="lt1"/>
          </a:fontRef>
        </p:style>
        <p:txBody>
          <a:bodyPr rtlCol="0" anchor="ctr"/>
          <a:lstStyle/>
          <a:p>
            <a:pPr algn="ctr"/>
            <a:r>
              <a:rPr lang="ru-RU" sz="2000" dirty="0">
                <a:ln w="10541" cmpd="sng">
                  <a:solidFill>
                    <a:prstClr val="black"/>
                  </a:solidFill>
                  <a:prstDash val="solid"/>
                </a:ln>
                <a:solidFill>
                  <a:prstClr val="black"/>
                </a:solidFill>
                <a:latin typeface="Times New Roman" pitchFamily="18" charset="0"/>
                <a:cs typeface="Times New Roman" pitchFamily="18" charset="0"/>
              </a:rPr>
              <a:t>Средне-Поволжское управление Федеральной службы </a:t>
            </a:r>
            <a:br>
              <a:rPr lang="ru-RU" sz="2000" dirty="0">
                <a:ln w="10541" cmpd="sng">
                  <a:solidFill>
                    <a:prstClr val="black"/>
                  </a:solidFill>
                  <a:prstDash val="solid"/>
                </a:ln>
                <a:solidFill>
                  <a:prstClr val="black"/>
                </a:solidFill>
                <a:latin typeface="Times New Roman" pitchFamily="18" charset="0"/>
                <a:cs typeface="Times New Roman" pitchFamily="18" charset="0"/>
              </a:rPr>
            </a:br>
            <a:r>
              <a:rPr lang="ru-RU" sz="2000" dirty="0">
                <a:ln w="10541" cmpd="sng">
                  <a:solidFill>
                    <a:prstClr val="black"/>
                  </a:solidFill>
                  <a:prstDash val="solid"/>
                </a:ln>
                <a:solidFill>
                  <a:prstClr val="black"/>
                </a:solidFill>
                <a:latin typeface="Times New Roman" pitchFamily="18" charset="0"/>
                <a:cs typeface="Times New Roman" pitchFamily="18" charset="0"/>
              </a:rPr>
              <a:t>по экологическому, технологическому и атомному </a:t>
            </a:r>
            <a:r>
              <a:rPr lang="ru-RU" sz="2000" dirty="0" smtClean="0">
                <a:ln w="10541" cmpd="sng">
                  <a:solidFill>
                    <a:prstClr val="black"/>
                  </a:solidFill>
                  <a:prstDash val="solid"/>
                </a:ln>
                <a:solidFill>
                  <a:prstClr val="black"/>
                </a:solidFill>
                <a:latin typeface="Times New Roman" pitchFamily="18" charset="0"/>
                <a:cs typeface="Times New Roman" pitchFamily="18" charset="0"/>
              </a:rPr>
              <a:t>надзору</a:t>
            </a:r>
            <a:endParaRPr lang="ru-RU" sz="2000" dirty="0">
              <a:ln w="10541" cmpd="sng">
                <a:solidFill>
                  <a:prstClr val="black"/>
                </a:solidFill>
                <a:prstDash val="solid"/>
              </a:ln>
              <a:solidFill>
                <a:prstClr val="black"/>
              </a:solidFill>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10" name="Трапеция 9"/>
          <p:cNvSpPr/>
          <p:nvPr/>
        </p:nvSpPr>
        <p:spPr>
          <a:xfrm>
            <a:off x="3851920" y="6453336"/>
            <a:ext cx="1440159" cy="72000"/>
          </a:xfrm>
          <a:prstGeom prst="trapezoid">
            <a:avLst/>
          </a:prstGeom>
          <a:solidFill>
            <a:schemeClr val="bg1"/>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1" name="Трапеция 10"/>
          <p:cNvSpPr/>
          <p:nvPr/>
        </p:nvSpPr>
        <p:spPr>
          <a:xfrm>
            <a:off x="3131840" y="6597360"/>
            <a:ext cx="2880319" cy="72000"/>
          </a:xfrm>
          <a:prstGeom prst="trapezoid">
            <a:avLst/>
          </a:prstGeom>
          <a:solidFill>
            <a:srgbClr val="0070C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2" name="Трапеция 11"/>
          <p:cNvSpPr/>
          <p:nvPr/>
        </p:nvSpPr>
        <p:spPr>
          <a:xfrm>
            <a:off x="2411760" y="6741376"/>
            <a:ext cx="4320480" cy="72000"/>
          </a:xfrm>
          <a:prstGeom prst="trapezoid">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3" name="Табличка 12"/>
          <p:cNvSpPr/>
          <p:nvPr/>
        </p:nvSpPr>
        <p:spPr>
          <a:xfrm>
            <a:off x="267737" y="1988840"/>
            <a:ext cx="8647192" cy="2376264"/>
          </a:xfrm>
          <a:prstGeom prst="plaque">
            <a:avLst>
              <a:gd name="adj" fmla="val 14964"/>
            </a:avLst>
          </a:prstGeom>
          <a:blipFill dpi="0" rotWithShape="1">
            <a:blip r:embed="rId4">
              <a:alphaModFix amt="15000"/>
            </a:blip>
            <a:srcRect/>
            <a:stretch>
              <a:fillRect/>
            </a:stretch>
          </a:blip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2400" b="1" smtClean="0">
                <a:solidFill>
                  <a:schemeClr val="tx1"/>
                </a:solidFill>
                <a:latin typeface="Times New Roman" pitchFamily="18" charset="0"/>
                <a:cs typeface="Times New Roman" pitchFamily="18" charset="0"/>
              </a:rPr>
              <a:t>Благодарю </a:t>
            </a:r>
            <a:r>
              <a:rPr lang="ru-RU" sz="2400" b="1" dirty="0" smtClean="0">
                <a:solidFill>
                  <a:schemeClr val="tx1"/>
                </a:solidFill>
                <a:latin typeface="Times New Roman" pitchFamily="18" charset="0"/>
                <a:cs typeface="Times New Roman" pitchFamily="18" charset="0"/>
              </a:rPr>
              <a:t>за внимание!</a:t>
            </a:r>
            <a:endParaRPr lang="ru-RU" sz="2400" dirty="0">
              <a:solidFill>
                <a:schemeClr val="tx1"/>
              </a:solidFill>
              <a:latin typeface="Times New Roman" pitchFamily="18" charset="0"/>
              <a:cs typeface="Times New Roman" pitchFamily="18" charset="0"/>
            </a:endParaRPr>
          </a:p>
        </p:txBody>
      </p:sp>
      <p:sp>
        <p:nvSpPr>
          <p:cNvPr id="15" name="Скругленная прямоугольная выноска 14"/>
          <p:cNvSpPr/>
          <p:nvPr/>
        </p:nvSpPr>
        <p:spPr>
          <a:xfrm>
            <a:off x="5868144" y="5229200"/>
            <a:ext cx="3024037" cy="1080119"/>
          </a:xfrm>
          <a:prstGeom prst="wedgeRoundRectCallout">
            <a:avLst>
              <a:gd name="adj1" fmla="val -93351"/>
              <a:gd name="adj2" fmla="val -129184"/>
              <a:gd name="adj3" fmla="val 16667"/>
            </a:avLst>
          </a:prstGeom>
          <a:noFill/>
          <a:ln w="3175">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ru-RU" sz="1600" dirty="0">
                <a:ln w="10541" cmpd="sng">
                  <a:solidFill>
                    <a:prstClr val="black"/>
                  </a:solidFill>
                  <a:prstDash val="solid"/>
                </a:ln>
                <a:solidFill>
                  <a:prstClr val="black"/>
                </a:solidFill>
                <a:latin typeface="Times New Roman" pitchFamily="18" charset="0"/>
                <a:cs typeface="Times New Roman" pitchFamily="18" charset="0"/>
              </a:rPr>
              <a:t>Докладчик</a:t>
            </a:r>
          </a:p>
          <a:p>
            <a:pPr algn="r"/>
            <a:r>
              <a:rPr lang="ru-RU" sz="1600" dirty="0">
                <a:ln w="10541" cmpd="sng">
                  <a:solidFill>
                    <a:prstClr val="black"/>
                  </a:solidFill>
                  <a:prstDash val="solid"/>
                </a:ln>
                <a:solidFill>
                  <a:prstClr val="black"/>
                </a:solidFill>
                <a:latin typeface="Times New Roman" pitchFamily="18" charset="0"/>
                <a:cs typeface="Times New Roman" pitchFamily="18" charset="0"/>
              </a:rPr>
              <a:t>Кузьмин </a:t>
            </a:r>
            <a:r>
              <a:rPr lang="ru-RU" sz="1600" dirty="0" smtClean="0">
                <a:ln w="10541" cmpd="sng">
                  <a:solidFill>
                    <a:prstClr val="black"/>
                  </a:solidFill>
                  <a:prstDash val="solid"/>
                </a:ln>
                <a:solidFill>
                  <a:prstClr val="black"/>
                </a:solidFill>
                <a:latin typeface="Times New Roman" pitchFamily="18" charset="0"/>
                <a:cs typeface="Times New Roman" pitchFamily="18" charset="0"/>
              </a:rPr>
              <a:t>Дмитрий Николаевич</a:t>
            </a:r>
            <a:endParaRPr lang="ru-RU" sz="1600" dirty="0">
              <a:ln w="10541" cmpd="sng">
                <a:solidFill>
                  <a:prstClr val="black"/>
                </a:solidFill>
                <a:prstDash val="solid"/>
              </a:ln>
              <a:solidFill>
                <a:schemeClr val="tx1"/>
              </a:solidFill>
              <a:latin typeface="Times New Roman" pitchFamily="18" charset="0"/>
              <a:cs typeface="Times New Roman" pitchFamily="18" charset="0"/>
            </a:endParaRPr>
          </a:p>
        </p:txBody>
      </p:sp>
    </p:spTree>
    <p:extLst>
      <p:ext uri="{BB962C8B-B14F-4D97-AF65-F5344CB8AC3E}">
        <p14:creationId xmlns:p14="http://schemas.microsoft.com/office/powerpoint/2010/main" val="268809956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1" descr="fsetan_emblema2007"/>
          <p:cNvPicPr>
            <a:picLocks noChangeAspect="1" noChangeArrowheads="1"/>
          </p:cNvPicPr>
          <p:nvPr/>
        </p:nvPicPr>
        <p:blipFill>
          <a:blip r:embed="rId2" cstate="print"/>
          <a:srcRect/>
          <a:stretch>
            <a:fillRect/>
          </a:stretch>
        </p:blipFill>
        <p:spPr bwMode="auto">
          <a:xfrm>
            <a:off x="504009" y="282511"/>
            <a:ext cx="702037" cy="842233"/>
          </a:xfrm>
          <a:prstGeom prst="rect">
            <a:avLst/>
          </a:prstGeom>
          <a:noFill/>
          <a:ln w="9525">
            <a:noFill/>
            <a:miter lim="800000"/>
            <a:headEnd/>
            <a:tailEnd/>
          </a:ln>
        </p:spPr>
      </p:pic>
      <p:sp>
        <p:nvSpPr>
          <p:cNvPr id="6" name="Рамка 5"/>
          <p:cNvSpPr/>
          <p:nvPr/>
        </p:nvSpPr>
        <p:spPr>
          <a:xfrm>
            <a:off x="251520" y="57464"/>
            <a:ext cx="8624444" cy="1211296"/>
          </a:xfrm>
          <a:prstGeom prst="frame">
            <a:avLst>
              <a:gd name="adj1" fmla="val 10240"/>
            </a:avLst>
          </a:prstGeom>
          <a:blipFill dpi="0" rotWithShape="1">
            <a:blip r:embed="rId3">
              <a:alphaModFix amt="40000"/>
            </a:blip>
            <a:srcRect/>
            <a:tile tx="0" ty="0" sx="100000" sy="100000" flip="none" algn="tl"/>
          </a:blipFill>
          <a:effectLst/>
        </p:spPr>
        <p:style>
          <a:lnRef idx="0">
            <a:schemeClr val="accent6"/>
          </a:lnRef>
          <a:fillRef idx="3">
            <a:schemeClr val="accent6"/>
          </a:fillRef>
          <a:effectRef idx="3">
            <a:schemeClr val="accent6"/>
          </a:effectRef>
          <a:fontRef idx="minor">
            <a:schemeClr val="lt1"/>
          </a:fontRef>
        </p:style>
        <p:txBody>
          <a:bodyPr rtlCol="0" anchor="ctr"/>
          <a:lstStyle/>
          <a:p>
            <a:pPr algn="ctr"/>
            <a:r>
              <a:rPr lang="ru-RU" sz="2000" dirty="0">
                <a:ln w="10541" cmpd="sng">
                  <a:solidFill>
                    <a:prstClr val="black"/>
                  </a:solidFill>
                  <a:prstDash val="solid"/>
                </a:ln>
                <a:solidFill>
                  <a:prstClr val="black"/>
                </a:solidFill>
                <a:latin typeface="Times New Roman" pitchFamily="18" charset="0"/>
                <a:cs typeface="Times New Roman" pitchFamily="18" charset="0"/>
              </a:rPr>
              <a:t>Средне-Поволжское управление Федеральной службы </a:t>
            </a:r>
            <a:br>
              <a:rPr lang="ru-RU" sz="2000" dirty="0">
                <a:ln w="10541" cmpd="sng">
                  <a:solidFill>
                    <a:prstClr val="black"/>
                  </a:solidFill>
                  <a:prstDash val="solid"/>
                </a:ln>
                <a:solidFill>
                  <a:prstClr val="black"/>
                </a:solidFill>
                <a:latin typeface="Times New Roman" pitchFamily="18" charset="0"/>
                <a:cs typeface="Times New Roman" pitchFamily="18" charset="0"/>
              </a:rPr>
            </a:br>
            <a:r>
              <a:rPr lang="ru-RU" sz="2000" dirty="0">
                <a:ln w="10541" cmpd="sng">
                  <a:solidFill>
                    <a:prstClr val="black"/>
                  </a:solidFill>
                  <a:prstDash val="solid"/>
                </a:ln>
                <a:solidFill>
                  <a:prstClr val="black"/>
                </a:solidFill>
                <a:latin typeface="Times New Roman" pitchFamily="18" charset="0"/>
                <a:cs typeface="Times New Roman" pitchFamily="18" charset="0"/>
              </a:rPr>
              <a:t>по экологическому, технологическому и атомному </a:t>
            </a:r>
            <a:r>
              <a:rPr lang="ru-RU" sz="2000" dirty="0" smtClean="0">
                <a:ln w="10541" cmpd="sng">
                  <a:solidFill>
                    <a:prstClr val="black"/>
                  </a:solidFill>
                  <a:prstDash val="solid"/>
                </a:ln>
                <a:solidFill>
                  <a:prstClr val="black"/>
                </a:solidFill>
                <a:latin typeface="Times New Roman" pitchFamily="18" charset="0"/>
                <a:cs typeface="Times New Roman" pitchFamily="18" charset="0"/>
              </a:rPr>
              <a:t>надзору</a:t>
            </a:r>
            <a:endParaRPr lang="ru-RU" sz="2000" dirty="0">
              <a:ln w="10541" cmpd="sng">
                <a:solidFill>
                  <a:prstClr val="black"/>
                </a:solidFill>
                <a:prstDash val="solid"/>
              </a:ln>
              <a:solidFill>
                <a:prstClr val="black"/>
              </a:solidFill>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8" name="Лента лицом вверх 7"/>
          <p:cNvSpPr/>
          <p:nvPr/>
        </p:nvSpPr>
        <p:spPr>
          <a:xfrm>
            <a:off x="8172400" y="6381328"/>
            <a:ext cx="971600" cy="476672"/>
          </a:xfrm>
          <a:prstGeom prst="ribbon2">
            <a:avLst/>
          </a:prstGeom>
          <a:ln>
            <a:solidFill>
              <a:srgbClr val="C00000"/>
            </a:solidFill>
          </a:ln>
        </p:spPr>
        <p:style>
          <a:lnRef idx="2">
            <a:schemeClr val="accent1"/>
          </a:lnRef>
          <a:fillRef idx="1">
            <a:schemeClr val="lt1"/>
          </a:fillRef>
          <a:effectRef idx="0">
            <a:schemeClr val="accent1"/>
          </a:effectRef>
          <a:fontRef idx="minor">
            <a:schemeClr val="dk1"/>
          </a:fontRef>
        </p:style>
        <p:txBody>
          <a:bodyPr rtlCol="0" anchor="ctr"/>
          <a:lstStyle/>
          <a:p>
            <a:pPr algn="ctr"/>
            <a:endParaRPr lang="ru-RU"/>
          </a:p>
        </p:txBody>
      </p:sp>
      <p:sp>
        <p:nvSpPr>
          <p:cNvPr id="9" name="Номер слайда 3"/>
          <p:cNvSpPr>
            <a:spLocks noGrp="1"/>
          </p:cNvSpPr>
          <p:nvPr>
            <p:ph type="sldNum" sz="quarter" idx="12"/>
          </p:nvPr>
        </p:nvSpPr>
        <p:spPr>
          <a:xfrm>
            <a:off x="6686872" y="6397482"/>
            <a:ext cx="2133600" cy="365125"/>
          </a:xfrm>
        </p:spPr>
        <p:txBody>
          <a:bodyPr/>
          <a:lstStyle/>
          <a:p>
            <a:fld id="{D135DFED-7B62-4FA1-AA6A-ED676FD36577}" type="slidenum">
              <a:rPr lang="ru-RU" sz="2000" smtClean="0">
                <a:solidFill>
                  <a:srgbClr val="C00000"/>
                </a:solidFill>
              </a:rPr>
              <a:pPr/>
              <a:t>2</a:t>
            </a:fld>
            <a:endParaRPr lang="ru-RU" sz="2000" dirty="0">
              <a:solidFill>
                <a:srgbClr val="C00000"/>
              </a:solidFill>
            </a:endParaRPr>
          </a:p>
        </p:txBody>
      </p:sp>
      <p:sp>
        <p:nvSpPr>
          <p:cNvPr id="10" name="Трапеция 9"/>
          <p:cNvSpPr/>
          <p:nvPr/>
        </p:nvSpPr>
        <p:spPr>
          <a:xfrm>
            <a:off x="3851920" y="6453336"/>
            <a:ext cx="1440159" cy="72000"/>
          </a:xfrm>
          <a:prstGeom prst="trapezoid">
            <a:avLst/>
          </a:prstGeom>
          <a:solidFill>
            <a:schemeClr val="bg1"/>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1" name="Трапеция 10"/>
          <p:cNvSpPr/>
          <p:nvPr/>
        </p:nvSpPr>
        <p:spPr>
          <a:xfrm>
            <a:off x="3131840" y="6597360"/>
            <a:ext cx="2880319" cy="72000"/>
          </a:xfrm>
          <a:prstGeom prst="trapezoid">
            <a:avLst/>
          </a:prstGeom>
          <a:solidFill>
            <a:srgbClr val="0070C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2" name="Трапеция 11"/>
          <p:cNvSpPr/>
          <p:nvPr/>
        </p:nvSpPr>
        <p:spPr>
          <a:xfrm>
            <a:off x="2411760" y="6741376"/>
            <a:ext cx="4320480" cy="72000"/>
          </a:xfrm>
          <a:prstGeom prst="trapezoid">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4" name="Прямоугольник 13"/>
          <p:cNvSpPr/>
          <p:nvPr/>
        </p:nvSpPr>
        <p:spPr>
          <a:xfrm>
            <a:off x="267736" y="2182505"/>
            <a:ext cx="8624444" cy="3693319"/>
          </a:xfrm>
          <a:prstGeom prst="rect">
            <a:avLst/>
          </a:prstGeom>
          <a:ln w="12700">
            <a:solidFill>
              <a:srgbClr val="C00000"/>
            </a:solidFill>
          </a:ln>
        </p:spPr>
        <p:txBody>
          <a:bodyPr wrap="square">
            <a:spAutoFit/>
          </a:bodyPr>
          <a:lstStyle/>
          <a:p>
            <a:pPr marL="285750" indent="-285750" algn="just">
              <a:buFont typeface="Arial" pitchFamily="34" charset="0"/>
              <a:buChar char="•"/>
            </a:pPr>
            <a:r>
              <a:rPr lang="ru-RU" dirty="0" smtClean="0">
                <a:latin typeface="Times New Roman" pitchFamily="18" charset="0"/>
                <a:cs typeface="Times New Roman" pitchFamily="18" charset="0"/>
              </a:rPr>
              <a:t>Федеральный закон </a:t>
            </a:r>
            <a:r>
              <a:rPr lang="ru-RU" dirty="0">
                <a:latin typeface="Times New Roman" pitchFamily="18" charset="0"/>
                <a:cs typeface="Times New Roman" pitchFamily="18" charset="0"/>
              </a:rPr>
              <a:t>от 26 декабря 2008 г. № 294-ФЗ «О защите прав </a:t>
            </a:r>
            <a:r>
              <a:rPr lang="ru-RU" dirty="0" smtClean="0">
                <a:latin typeface="Times New Roman" pitchFamily="18" charset="0"/>
                <a:cs typeface="Times New Roman" pitchFamily="18" charset="0"/>
              </a:rPr>
              <a:t>юридических лиц </a:t>
            </a:r>
            <a:r>
              <a:rPr lang="ru-RU" dirty="0">
                <a:latin typeface="Times New Roman" pitchFamily="18" charset="0"/>
                <a:cs typeface="Times New Roman" pitchFamily="18" charset="0"/>
              </a:rPr>
              <a:t>и индивидуальных предпринимателей при осуществлении государственного контроля (надзора) и муниципального контроля</a:t>
            </a:r>
            <a:r>
              <a:rPr lang="ru-RU" dirty="0" smtClean="0">
                <a:latin typeface="Times New Roman" pitchFamily="18" charset="0"/>
                <a:cs typeface="Times New Roman" pitchFamily="18" charset="0"/>
              </a:rPr>
              <a:t>»; </a:t>
            </a:r>
            <a:endParaRPr lang="ru-RU" dirty="0">
              <a:latin typeface="Times New Roman" pitchFamily="18" charset="0"/>
              <a:cs typeface="Times New Roman" pitchFamily="18" charset="0"/>
            </a:endParaRPr>
          </a:p>
          <a:p>
            <a:pPr marL="285750" indent="-285750" algn="just">
              <a:buFont typeface="Arial" pitchFamily="34" charset="0"/>
              <a:buChar char="•"/>
            </a:pPr>
            <a:r>
              <a:rPr lang="ru-RU" dirty="0" smtClean="0">
                <a:latin typeface="Times New Roman" pitchFamily="18" charset="0"/>
                <a:cs typeface="Times New Roman" pitchFamily="18" charset="0"/>
              </a:rPr>
              <a:t>Федеральный </a:t>
            </a:r>
            <a:r>
              <a:rPr lang="ru-RU" dirty="0">
                <a:latin typeface="Times New Roman" pitchFamily="18" charset="0"/>
                <a:cs typeface="Times New Roman" pitchFamily="18" charset="0"/>
              </a:rPr>
              <a:t>закон </a:t>
            </a:r>
            <a:r>
              <a:rPr lang="ru-RU" dirty="0" smtClean="0">
                <a:latin typeface="Times New Roman" pitchFamily="18" charset="0"/>
                <a:cs typeface="Times New Roman" pitchFamily="18" charset="0"/>
              </a:rPr>
              <a:t>от </a:t>
            </a:r>
            <a:r>
              <a:rPr lang="ru-RU" dirty="0">
                <a:latin typeface="Times New Roman" pitchFamily="18" charset="0"/>
                <a:cs typeface="Times New Roman" pitchFamily="18" charset="0"/>
              </a:rPr>
              <a:t>31 июля 2020 г. № 248-ФЗ «О государственном контроле (надзоре) и муниципальном контроле</a:t>
            </a:r>
            <a:r>
              <a:rPr lang="ru-RU" dirty="0" smtClean="0">
                <a:latin typeface="Times New Roman" pitchFamily="18" charset="0"/>
                <a:cs typeface="Times New Roman" pitchFamily="18" charset="0"/>
              </a:rPr>
              <a:t>»;</a:t>
            </a:r>
            <a:endParaRPr lang="ru-RU" dirty="0">
              <a:latin typeface="Times New Roman" pitchFamily="18" charset="0"/>
              <a:cs typeface="Times New Roman" pitchFamily="18" charset="0"/>
            </a:endParaRPr>
          </a:p>
          <a:p>
            <a:pPr marL="285750" indent="-285750" algn="just">
              <a:buFont typeface="Arial" pitchFamily="34" charset="0"/>
              <a:buChar char="•"/>
            </a:pPr>
            <a:r>
              <a:rPr lang="ru-RU" dirty="0" smtClean="0">
                <a:latin typeface="Times New Roman" pitchFamily="18" charset="0"/>
                <a:cs typeface="Times New Roman" pitchFamily="18" charset="0"/>
              </a:rPr>
              <a:t>Постановление </a:t>
            </a:r>
            <a:r>
              <a:rPr lang="ru-RU" dirty="0">
                <a:latin typeface="Times New Roman" pitchFamily="18" charset="0"/>
                <a:cs typeface="Times New Roman" pitchFamily="18" charset="0"/>
              </a:rPr>
              <a:t>Правительства Российской Федерации от 30 июня 2021 г. № </a:t>
            </a:r>
            <a:r>
              <a:rPr lang="ru-RU" dirty="0" smtClean="0">
                <a:latin typeface="Times New Roman" pitchFamily="18" charset="0"/>
                <a:cs typeface="Times New Roman" pitchFamily="18" charset="0"/>
              </a:rPr>
              <a:t>1082  «О </a:t>
            </a:r>
            <a:r>
              <a:rPr lang="ru-RU" dirty="0">
                <a:latin typeface="Times New Roman" pitchFamily="18" charset="0"/>
                <a:cs typeface="Times New Roman" pitchFamily="18" charset="0"/>
              </a:rPr>
              <a:t>федеральном государственном надзоре в области промышленной безопасности</a:t>
            </a:r>
            <a:r>
              <a:rPr lang="ru-RU" dirty="0" smtClean="0">
                <a:latin typeface="Times New Roman" pitchFamily="18" charset="0"/>
                <a:cs typeface="Times New Roman" pitchFamily="18" charset="0"/>
              </a:rPr>
              <a:t>»;</a:t>
            </a:r>
            <a:endParaRPr lang="ru-RU" dirty="0">
              <a:latin typeface="Times New Roman" pitchFamily="18" charset="0"/>
              <a:cs typeface="Times New Roman" pitchFamily="18" charset="0"/>
            </a:endParaRPr>
          </a:p>
          <a:p>
            <a:pPr marL="285750" indent="-285750" algn="just">
              <a:buFont typeface="Arial" pitchFamily="34" charset="0"/>
              <a:buChar char="•"/>
            </a:pPr>
            <a:r>
              <a:rPr lang="ru-RU" dirty="0" smtClean="0">
                <a:latin typeface="Times New Roman" pitchFamily="18" charset="0"/>
                <a:cs typeface="Times New Roman" pitchFamily="18" charset="0"/>
              </a:rPr>
              <a:t>Приказ </a:t>
            </a:r>
            <a:r>
              <a:rPr lang="ru-RU" dirty="0">
                <a:latin typeface="Times New Roman" pitchFamily="18" charset="0"/>
                <a:cs typeface="Times New Roman" pitchFamily="18" charset="0"/>
              </a:rPr>
              <a:t>Федеральной службы по экологическому, технологическому и атомному надзору от 30 августа 2021 г. № 287 «Об утверждении Порядка организации работы по обобщению правоприменительной практики контрольной (надзорной) деятельности в Федеральной службе по экологическому, технологическому </a:t>
            </a:r>
            <a:br>
              <a:rPr lang="ru-RU" dirty="0">
                <a:latin typeface="Times New Roman" pitchFamily="18" charset="0"/>
                <a:cs typeface="Times New Roman" pitchFamily="18" charset="0"/>
              </a:rPr>
            </a:br>
            <a:r>
              <a:rPr lang="ru-RU" dirty="0">
                <a:latin typeface="Times New Roman" pitchFamily="18" charset="0"/>
                <a:cs typeface="Times New Roman" pitchFamily="18" charset="0"/>
              </a:rPr>
              <a:t>и атомному надзору».</a:t>
            </a:r>
          </a:p>
        </p:txBody>
      </p:sp>
      <p:sp>
        <p:nvSpPr>
          <p:cNvPr id="19" name="Блок-схема: документ 18"/>
          <p:cNvSpPr/>
          <p:nvPr/>
        </p:nvSpPr>
        <p:spPr>
          <a:xfrm>
            <a:off x="267736" y="1268760"/>
            <a:ext cx="8624444" cy="720080"/>
          </a:xfrm>
          <a:prstGeom prst="flowChartDocument">
            <a:avLst/>
          </a:prstGeom>
          <a:blipFill dpi="0" rotWithShape="1">
            <a:blip r:embed="rId4">
              <a:alphaModFix amt="15000"/>
              <a:extLst>
                <a:ext uri="{28A0092B-C50C-407E-A947-70E740481C1C}">
                  <a14:useLocalDpi xmlns:a14="http://schemas.microsoft.com/office/drawing/2010/main" val="0"/>
                </a:ext>
              </a:extLst>
            </a:blip>
            <a:srcRect/>
            <a:stretch>
              <a:fillRect/>
            </a:stretch>
          </a:blip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2000" b="1" dirty="0">
                <a:solidFill>
                  <a:schemeClr val="tx1"/>
                </a:solidFill>
                <a:latin typeface="Times New Roman" pitchFamily="18" charset="0"/>
                <a:cs typeface="Times New Roman" pitchFamily="18" charset="0"/>
              </a:rPr>
              <a:t>Общие </a:t>
            </a:r>
            <a:r>
              <a:rPr lang="ru-RU" sz="2000" b="1" dirty="0" smtClean="0">
                <a:solidFill>
                  <a:schemeClr val="tx1"/>
                </a:solidFill>
                <a:latin typeface="Times New Roman" pitchFamily="18" charset="0"/>
                <a:cs typeface="Times New Roman" pitchFamily="18" charset="0"/>
              </a:rPr>
              <a:t>положения</a:t>
            </a:r>
            <a:endParaRPr lang="ru-RU" sz="2000" b="1" dirty="0">
              <a:solidFill>
                <a:schemeClr val="tx1"/>
              </a:solidFill>
              <a:latin typeface="Times New Roman" pitchFamily="18" charset="0"/>
              <a:cs typeface="Times New Roman" pitchFamily="18" charset="0"/>
            </a:endParaRPr>
          </a:p>
        </p:txBody>
      </p:sp>
      <p:sp>
        <p:nvSpPr>
          <p:cNvPr id="3" name="Половина рамки 2"/>
          <p:cNvSpPr/>
          <p:nvPr/>
        </p:nvSpPr>
        <p:spPr>
          <a:xfrm rot="16200000">
            <a:off x="267736" y="5515824"/>
            <a:ext cx="360000" cy="360000"/>
          </a:xfrm>
          <a:prstGeom prst="halfFrame">
            <a:avLst>
              <a:gd name="adj1" fmla="val 9233"/>
              <a:gd name="adj2" fmla="val 9232"/>
            </a:avLst>
          </a:prstGeom>
          <a:solidFill>
            <a:srgbClr val="C00000"/>
          </a:solidFill>
          <a:ln>
            <a:solidFill>
              <a:schemeClr val="accent2">
                <a:lumMod val="60000"/>
                <a:lumOff val="40000"/>
              </a:schemeClr>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schemeClr val="tx1"/>
              </a:solidFill>
            </a:endParaRPr>
          </a:p>
        </p:txBody>
      </p:sp>
      <p:sp>
        <p:nvSpPr>
          <p:cNvPr id="15" name="Половина рамки 14"/>
          <p:cNvSpPr/>
          <p:nvPr/>
        </p:nvSpPr>
        <p:spPr>
          <a:xfrm rot="10800000">
            <a:off x="8531181" y="5515824"/>
            <a:ext cx="360000" cy="360000"/>
          </a:xfrm>
          <a:prstGeom prst="halfFrame">
            <a:avLst>
              <a:gd name="adj1" fmla="val 9233"/>
              <a:gd name="adj2" fmla="val 9232"/>
            </a:avLst>
          </a:prstGeom>
          <a:solidFill>
            <a:srgbClr val="C00000"/>
          </a:solidFill>
          <a:ln>
            <a:solidFill>
              <a:schemeClr val="accent2">
                <a:lumMod val="60000"/>
                <a:lumOff val="40000"/>
              </a:schemeClr>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schemeClr val="tx1"/>
              </a:solidFill>
            </a:endParaRPr>
          </a:p>
        </p:txBody>
      </p:sp>
      <p:sp>
        <p:nvSpPr>
          <p:cNvPr id="16" name="Половина рамки 15"/>
          <p:cNvSpPr/>
          <p:nvPr/>
        </p:nvSpPr>
        <p:spPr>
          <a:xfrm>
            <a:off x="267736" y="2182505"/>
            <a:ext cx="360000" cy="360000"/>
          </a:xfrm>
          <a:prstGeom prst="halfFrame">
            <a:avLst>
              <a:gd name="adj1" fmla="val 9233"/>
              <a:gd name="adj2" fmla="val 9232"/>
            </a:avLst>
          </a:prstGeom>
          <a:solidFill>
            <a:srgbClr val="C00000"/>
          </a:solidFill>
          <a:ln>
            <a:solidFill>
              <a:schemeClr val="accent2">
                <a:lumMod val="60000"/>
                <a:lumOff val="40000"/>
              </a:schemeClr>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schemeClr val="tx1"/>
              </a:solidFill>
            </a:endParaRPr>
          </a:p>
        </p:txBody>
      </p:sp>
      <p:sp>
        <p:nvSpPr>
          <p:cNvPr id="17" name="Половина рамки 16"/>
          <p:cNvSpPr/>
          <p:nvPr/>
        </p:nvSpPr>
        <p:spPr>
          <a:xfrm rot="5400000">
            <a:off x="8515964" y="2182505"/>
            <a:ext cx="360000" cy="360000"/>
          </a:xfrm>
          <a:prstGeom prst="halfFrame">
            <a:avLst>
              <a:gd name="adj1" fmla="val 9233"/>
              <a:gd name="adj2" fmla="val 9232"/>
            </a:avLst>
          </a:prstGeom>
          <a:solidFill>
            <a:srgbClr val="C00000"/>
          </a:solidFill>
          <a:ln>
            <a:solidFill>
              <a:schemeClr val="accent2">
                <a:lumMod val="60000"/>
                <a:lumOff val="40000"/>
              </a:schemeClr>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schemeClr val="tx1"/>
              </a:solidFill>
            </a:endParaRPr>
          </a:p>
        </p:txBody>
      </p:sp>
    </p:spTree>
    <p:extLst>
      <p:ext uri="{BB962C8B-B14F-4D97-AF65-F5344CB8AC3E}">
        <p14:creationId xmlns:p14="http://schemas.microsoft.com/office/powerpoint/2010/main" val="348182491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1" descr="fsetan_emblema2007"/>
          <p:cNvPicPr>
            <a:picLocks noChangeAspect="1" noChangeArrowheads="1"/>
          </p:cNvPicPr>
          <p:nvPr/>
        </p:nvPicPr>
        <p:blipFill>
          <a:blip r:embed="rId2" cstate="print"/>
          <a:srcRect/>
          <a:stretch>
            <a:fillRect/>
          </a:stretch>
        </p:blipFill>
        <p:spPr bwMode="auto">
          <a:xfrm>
            <a:off x="504009" y="282511"/>
            <a:ext cx="702037" cy="842233"/>
          </a:xfrm>
          <a:prstGeom prst="rect">
            <a:avLst/>
          </a:prstGeom>
          <a:noFill/>
          <a:ln w="9525">
            <a:noFill/>
            <a:miter lim="800000"/>
            <a:headEnd/>
            <a:tailEnd/>
          </a:ln>
        </p:spPr>
      </p:pic>
      <p:sp>
        <p:nvSpPr>
          <p:cNvPr id="6" name="Рамка 5"/>
          <p:cNvSpPr/>
          <p:nvPr/>
        </p:nvSpPr>
        <p:spPr>
          <a:xfrm>
            <a:off x="251520" y="57464"/>
            <a:ext cx="8624444" cy="1211296"/>
          </a:xfrm>
          <a:prstGeom prst="frame">
            <a:avLst>
              <a:gd name="adj1" fmla="val 10240"/>
            </a:avLst>
          </a:prstGeom>
          <a:blipFill dpi="0" rotWithShape="1">
            <a:blip r:embed="rId3">
              <a:alphaModFix amt="40000"/>
            </a:blip>
            <a:srcRect/>
            <a:tile tx="0" ty="0" sx="100000" sy="100000" flip="none" algn="tl"/>
          </a:blipFill>
          <a:effectLst/>
        </p:spPr>
        <p:style>
          <a:lnRef idx="0">
            <a:schemeClr val="accent6"/>
          </a:lnRef>
          <a:fillRef idx="3">
            <a:schemeClr val="accent6"/>
          </a:fillRef>
          <a:effectRef idx="3">
            <a:schemeClr val="accent6"/>
          </a:effectRef>
          <a:fontRef idx="minor">
            <a:schemeClr val="lt1"/>
          </a:fontRef>
        </p:style>
        <p:txBody>
          <a:bodyPr rtlCol="0" anchor="ctr"/>
          <a:lstStyle/>
          <a:p>
            <a:pPr algn="ctr"/>
            <a:r>
              <a:rPr lang="ru-RU" sz="2000" dirty="0">
                <a:ln w="10541" cmpd="sng">
                  <a:solidFill>
                    <a:prstClr val="black"/>
                  </a:solidFill>
                  <a:prstDash val="solid"/>
                </a:ln>
                <a:solidFill>
                  <a:prstClr val="black"/>
                </a:solidFill>
                <a:latin typeface="Times New Roman" pitchFamily="18" charset="0"/>
                <a:cs typeface="Times New Roman" pitchFamily="18" charset="0"/>
              </a:rPr>
              <a:t>Средне-Поволжское управление Федеральной службы </a:t>
            </a:r>
            <a:br>
              <a:rPr lang="ru-RU" sz="2000" dirty="0">
                <a:ln w="10541" cmpd="sng">
                  <a:solidFill>
                    <a:prstClr val="black"/>
                  </a:solidFill>
                  <a:prstDash val="solid"/>
                </a:ln>
                <a:solidFill>
                  <a:prstClr val="black"/>
                </a:solidFill>
                <a:latin typeface="Times New Roman" pitchFamily="18" charset="0"/>
                <a:cs typeface="Times New Roman" pitchFamily="18" charset="0"/>
              </a:rPr>
            </a:br>
            <a:r>
              <a:rPr lang="ru-RU" sz="2000" dirty="0">
                <a:ln w="10541" cmpd="sng">
                  <a:solidFill>
                    <a:prstClr val="black"/>
                  </a:solidFill>
                  <a:prstDash val="solid"/>
                </a:ln>
                <a:solidFill>
                  <a:prstClr val="black"/>
                </a:solidFill>
                <a:latin typeface="Times New Roman" pitchFamily="18" charset="0"/>
                <a:cs typeface="Times New Roman" pitchFamily="18" charset="0"/>
              </a:rPr>
              <a:t>по экологическому, технологическому и атомному </a:t>
            </a:r>
            <a:r>
              <a:rPr lang="ru-RU" sz="2000" dirty="0" smtClean="0">
                <a:ln w="10541" cmpd="sng">
                  <a:solidFill>
                    <a:prstClr val="black"/>
                  </a:solidFill>
                  <a:prstDash val="solid"/>
                </a:ln>
                <a:solidFill>
                  <a:prstClr val="black"/>
                </a:solidFill>
                <a:latin typeface="Times New Roman" pitchFamily="18" charset="0"/>
                <a:cs typeface="Times New Roman" pitchFamily="18" charset="0"/>
              </a:rPr>
              <a:t>надзору</a:t>
            </a:r>
            <a:endParaRPr lang="ru-RU" sz="2000" dirty="0">
              <a:ln w="10541" cmpd="sng">
                <a:solidFill>
                  <a:prstClr val="black"/>
                </a:solidFill>
                <a:prstDash val="solid"/>
              </a:ln>
              <a:solidFill>
                <a:prstClr val="black"/>
              </a:solidFill>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8" name="Лента лицом вверх 7"/>
          <p:cNvSpPr/>
          <p:nvPr/>
        </p:nvSpPr>
        <p:spPr>
          <a:xfrm>
            <a:off x="8172400" y="6381328"/>
            <a:ext cx="971600" cy="476672"/>
          </a:xfrm>
          <a:prstGeom prst="ribbon2">
            <a:avLst/>
          </a:prstGeom>
          <a:ln>
            <a:solidFill>
              <a:srgbClr val="C00000"/>
            </a:solidFill>
          </a:ln>
        </p:spPr>
        <p:style>
          <a:lnRef idx="2">
            <a:schemeClr val="accent1"/>
          </a:lnRef>
          <a:fillRef idx="1">
            <a:schemeClr val="lt1"/>
          </a:fillRef>
          <a:effectRef idx="0">
            <a:schemeClr val="accent1"/>
          </a:effectRef>
          <a:fontRef idx="minor">
            <a:schemeClr val="dk1"/>
          </a:fontRef>
        </p:style>
        <p:txBody>
          <a:bodyPr rtlCol="0" anchor="ctr"/>
          <a:lstStyle/>
          <a:p>
            <a:pPr algn="ctr"/>
            <a:endParaRPr lang="ru-RU"/>
          </a:p>
        </p:txBody>
      </p:sp>
      <p:sp>
        <p:nvSpPr>
          <p:cNvPr id="9" name="Номер слайда 3"/>
          <p:cNvSpPr>
            <a:spLocks noGrp="1"/>
          </p:cNvSpPr>
          <p:nvPr>
            <p:ph type="sldNum" sz="quarter" idx="12"/>
          </p:nvPr>
        </p:nvSpPr>
        <p:spPr>
          <a:xfrm>
            <a:off x="6686872" y="6397482"/>
            <a:ext cx="2133600" cy="365125"/>
          </a:xfrm>
        </p:spPr>
        <p:txBody>
          <a:bodyPr/>
          <a:lstStyle/>
          <a:p>
            <a:fld id="{D135DFED-7B62-4FA1-AA6A-ED676FD36577}" type="slidenum">
              <a:rPr lang="ru-RU" sz="2000" smtClean="0">
                <a:solidFill>
                  <a:srgbClr val="C00000"/>
                </a:solidFill>
              </a:rPr>
              <a:pPr/>
              <a:t>3</a:t>
            </a:fld>
            <a:endParaRPr lang="ru-RU" sz="2000" dirty="0">
              <a:solidFill>
                <a:srgbClr val="C00000"/>
              </a:solidFill>
            </a:endParaRPr>
          </a:p>
        </p:txBody>
      </p:sp>
      <p:sp>
        <p:nvSpPr>
          <p:cNvPr id="10" name="Трапеция 9"/>
          <p:cNvSpPr/>
          <p:nvPr/>
        </p:nvSpPr>
        <p:spPr>
          <a:xfrm>
            <a:off x="3851920" y="6453336"/>
            <a:ext cx="1440159" cy="72000"/>
          </a:xfrm>
          <a:prstGeom prst="trapezoid">
            <a:avLst/>
          </a:prstGeom>
          <a:solidFill>
            <a:schemeClr val="bg1"/>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1" name="Трапеция 10"/>
          <p:cNvSpPr/>
          <p:nvPr/>
        </p:nvSpPr>
        <p:spPr>
          <a:xfrm>
            <a:off x="3131840" y="6597360"/>
            <a:ext cx="2880319" cy="72000"/>
          </a:xfrm>
          <a:prstGeom prst="trapezoid">
            <a:avLst/>
          </a:prstGeom>
          <a:solidFill>
            <a:srgbClr val="0070C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2" name="Трапеция 11"/>
          <p:cNvSpPr/>
          <p:nvPr/>
        </p:nvSpPr>
        <p:spPr>
          <a:xfrm>
            <a:off x="2411760" y="6741376"/>
            <a:ext cx="4320480" cy="72000"/>
          </a:xfrm>
          <a:prstGeom prst="trapezoid">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9" name="Блок-схема: документ 18"/>
          <p:cNvSpPr/>
          <p:nvPr/>
        </p:nvSpPr>
        <p:spPr>
          <a:xfrm>
            <a:off x="267736" y="1268760"/>
            <a:ext cx="8624444" cy="720080"/>
          </a:xfrm>
          <a:prstGeom prst="flowChartDocument">
            <a:avLst/>
          </a:prstGeom>
          <a:blipFill dpi="0" rotWithShape="1">
            <a:blip r:embed="rId4">
              <a:alphaModFix amt="15000"/>
              <a:extLst>
                <a:ext uri="{28A0092B-C50C-407E-A947-70E740481C1C}">
                  <a14:useLocalDpi xmlns:a14="http://schemas.microsoft.com/office/drawing/2010/main" val="0"/>
                </a:ext>
              </a:extLst>
            </a:blip>
            <a:srcRect/>
            <a:stretch>
              <a:fillRect/>
            </a:stretch>
          </a:blip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2000" b="1" dirty="0" smtClean="0">
                <a:solidFill>
                  <a:schemeClr val="tx1"/>
                </a:solidFill>
                <a:latin typeface="Times New Roman" pitchFamily="18" charset="0"/>
                <a:cs typeface="Times New Roman" pitchFamily="18" charset="0"/>
              </a:rPr>
              <a:t>Цели </a:t>
            </a:r>
            <a:r>
              <a:rPr lang="ru-RU" sz="2000" b="1" dirty="0">
                <a:solidFill>
                  <a:schemeClr val="tx1"/>
                </a:solidFill>
                <a:latin typeface="Times New Roman" pitchFamily="18" charset="0"/>
                <a:cs typeface="Times New Roman" pitchFamily="18" charset="0"/>
              </a:rPr>
              <a:t>обобщения и анализа правоприменительной практики</a:t>
            </a:r>
          </a:p>
        </p:txBody>
      </p:sp>
      <p:sp>
        <p:nvSpPr>
          <p:cNvPr id="3" name="Пятиугольник 2"/>
          <p:cNvSpPr/>
          <p:nvPr/>
        </p:nvSpPr>
        <p:spPr>
          <a:xfrm>
            <a:off x="259777" y="2708920"/>
            <a:ext cx="8624444" cy="720080"/>
          </a:xfrm>
          <a:prstGeom prst="homePlate">
            <a:avLst>
              <a:gd name="adj" fmla="val 97198"/>
            </a:avLst>
          </a:prstGeom>
          <a:solidFill>
            <a:srgbClr val="C00000">
              <a:alpha val="10000"/>
            </a:srgbClr>
          </a:solidFill>
          <a:ln w="127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dirty="0">
                <a:solidFill>
                  <a:schemeClr val="tx1"/>
                </a:solidFill>
                <a:latin typeface="Times New Roman" pitchFamily="18" charset="0"/>
                <a:cs typeface="Times New Roman" pitchFamily="18" charset="0"/>
              </a:rPr>
              <a:t>Обеспечение единства практики применения </a:t>
            </a:r>
            <a:r>
              <a:rPr lang="ru-RU" dirty="0" err="1">
                <a:solidFill>
                  <a:schemeClr val="tx1"/>
                </a:solidFill>
                <a:latin typeface="Times New Roman" pitchFamily="18" charset="0"/>
                <a:cs typeface="Times New Roman" pitchFamily="18" charset="0"/>
              </a:rPr>
              <a:t>Ростехнадзором</a:t>
            </a:r>
            <a:r>
              <a:rPr lang="ru-RU" dirty="0">
                <a:solidFill>
                  <a:schemeClr val="tx1"/>
                </a:solidFill>
                <a:latin typeface="Times New Roman" pitchFamily="18" charset="0"/>
                <a:cs typeface="Times New Roman" pitchFamily="18" charset="0"/>
              </a:rPr>
              <a:t> федеральных законов и иных нормативных правовых актов Российской </a:t>
            </a:r>
            <a:r>
              <a:rPr lang="ru-RU" dirty="0" smtClean="0">
                <a:solidFill>
                  <a:schemeClr val="tx1"/>
                </a:solidFill>
                <a:latin typeface="Times New Roman" pitchFamily="18" charset="0"/>
                <a:cs typeface="Times New Roman" pitchFamily="18" charset="0"/>
              </a:rPr>
              <a:t>Федерации</a:t>
            </a:r>
            <a:endParaRPr lang="ru-RU" dirty="0">
              <a:solidFill>
                <a:schemeClr val="tx1"/>
              </a:solidFill>
              <a:latin typeface="Times New Roman" pitchFamily="18" charset="0"/>
              <a:cs typeface="Times New Roman" pitchFamily="18" charset="0"/>
            </a:endParaRPr>
          </a:p>
        </p:txBody>
      </p:sp>
      <p:sp>
        <p:nvSpPr>
          <p:cNvPr id="13" name="Пятиугольник 12"/>
          <p:cNvSpPr/>
          <p:nvPr/>
        </p:nvSpPr>
        <p:spPr>
          <a:xfrm>
            <a:off x="259512" y="4149080"/>
            <a:ext cx="8624444" cy="720080"/>
          </a:xfrm>
          <a:prstGeom prst="homePlate">
            <a:avLst>
              <a:gd name="adj" fmla="val 97198"/>
            </a:avLst>
          </a:prstGeom>
          <a:solidFill>
            <a:srgbClr val="C00000">
              <a:alpha val="10000"/>
            </a:srgbClr>
          </a:solidFill>
          <a:ln w="127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dirty="0">
                <a:solidFill>
                  <a:schemeClr val="tx1"/>
                </a:solidFill>
                <a:latin typeface="Times New Roman" pitchFamily="18" charset="0"/>
                <a:cs typeface="Times New Roman" pitchFamily="18" charset="0"/>
              </a:rPr>
              <a:t>Обеспечение доступности сведений о правоприменительной практике Ростехнадзора путем их публикации для сведения подконтрольных субъектов</a:t>
            </a:r>
          </a:p>
        </p:txBody>
      </p:sp>
    </p:spTree>
    <p:extLst>
      <p:ext uri="{BB962C8B-B14F-4D97-AF65-F5344CB8AC3E}">
        <p14:creationId xmlns:p14="http://schemas.microsoft.com/office/powerpoint/2010/main" val="78681019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1" descr="fsetan_emblema2007"/>
          <p:cNvPicPr>
            <a:picLocks noChangeAspect="1" noChangeArrowheads="1"/>
          </p:cNvPicPr>
          <p:nvPr/>
        </p:nvPicPr>
        <p:blipFill>
          <a:blip r:embed="rId2" cstate="print"/>
          <a:srcRect/>
          <a:stretch>
            <a:fillRect/>
          </a:stretch>
        </p:blipFill>
        <p:spPr bwMode="auto">
          <a:xfrm>
            <a:off x="504009" y="282511"/>
            <a:ext cx="702037" cy="842233"/>
          </a:xfrm>
          <a:prstGeom prst="rect">
            <a:avLst/>
          </a:prstGeom>
          <a:noFill/>
          <a:ln w="9525">
            <a:noFill/>
            <a:miter lim="800000"/>
            <a:headEnd/>
            <a:tailEnd/>
          </a:ln>
        </p:spPr>
      </p:pic>
      <p:sp>
        <p:nvSpPr>
          <p:cNvPr id="6" name="Рамка 5"/>
          <p:cNvSpPr/>
          <p:nvPr/>
        </p:nvSpPr>
        <p:spPr>
          <a:xfrm>
            <a:off x="251520" y="57464"/>
            <a:ext cx="8624444" cy="1211296"/>
          </a:xfrm>
          <a:prstGeom prst="frame">
            <a:avLst>
              <a:gd name="adj1" fmla="val 10240"/>
            </a:avLst>
          </a:prstGeom>
          <a:blipFill dpi="0" rotWithShape="1">
            <a:blip r:embed="rId3">
              <a:alphaModFix amt="40000"/>
            </a:blip>
            <a:srcRect/>
            <a:tile tx="0" ty="0" sx="100000" sy="100000" flip="none" algn="tl"/>
          </a:blipFill>
          <a:effectLst/>
        </p:spPr>
        <p:style>
          <a:lnRef idx="0">
            <a:schemeClr val="accent6"/>
          </a:lnRef>
          <a:fillRef idx="3">
            <a:schemeClr val="accent6"/>
          </a:fillRef>
          <a:effectRef idx="3">
            <a:schemeClr val="accent6"/>
          </a:effectRef>
          <a:fontRef idx="minor">
            <a:schemeClr val="lt1"/>
          </a:fontRef>
        </p:style>
        <p:txBody>
          <a:bodyPr rtlCol="0" anchor="ctr"/>
          <a:lstStyle/>
          <a:p>
            <a:pPr algn="ctr"/>
            <a:r>
              <a:rPr lang="ru-RU" sz="2000" dirty="0">
                <a:ln w="10541" cmpd="sng">
                  <a:solidFill>
                    <a:prstClr val="black"/>
                  </a:solidFill>
                  <a:prstDash val="solid"/>
                </a:ln>
                <a:solidFill>
                  <a:prstClr val="black"/>
                </a:solidFill>
                <a:latin typeface="Times New Roman" pitchFamily="18" charset="0"/>
                <a:cs typeface="Times New Roman" pitchFamily="18" charset="0"/>
              </a:rPr>
              <a:t>Средне-Поволжское управление Федеральной службы </a:t>
            </a:r>
            <a:br>
              <a:rPr lang="ru-RU" sz="2000" dirty="0">
                <a:ln w="10541" cmpd="sng">
                  <a:solidFill>
                    <a:prstClr val="black"/>
                  </a:solidFill>
                  <a:prstDash val="solid"/>
                </a:ln>
                <a:solidFill>
                  <a:prstClr val="black"/>
                </a:solidFill>
                <a:latin typeface="Times New Roman" pitchFamily="18" charset="0"/>
                <a:cs typeface="Times New Roman" pitchFamily="18" charset="0"/>
              </a:rPr>
            </a:br>
            <a:r>
              <a:rPr lang="ru-RU" sz="2000" dirty="0">
                <a:ln w="10541" cmpd="sng">
                  <a:solidFill>
                    <a:prstClr val="black"/>
                  </a:solidFill>
                  <a:prstDash val="solid"/>
                </a:ln>
                <a:solidFill>
                  <a:prstClr val="black"/>
                </a:solidFill>
                <a:latin typeface="Times New Roman" pitchFamily="18" charset="0"/>
                <a:cs typeface="Times New Roman" pitchFamily="18" charset="0"/>
              </a:rPr>
              <a:t>по экологическому, технологическому и атомному </a:t>
            </a:r>
            <a:r>
              <a:rPr lang="ru-RU" sz="2000" dirty="0" smtClean="0">
                <a:ln w="10541" cmpd="sng">
                  <a:solidFill>
                    <a:prstClr val="black"/>
                  </a:solidFill>
                  <a:prstDash val="solid"/>
                </a:ln>
                <a:solidFill>
                  <a:prstClr val="black"/>
                </a:solidFill>
                <a:latin typeface="Times New Roman" pitchFamily="18" charset="0"/>
                <a:cs typeface="Times New Roman" pitchFamily="18" charset="0"/>
              </a:rPr>
              <a:t>надзору</a:t>
            </a:r>
            <a:endParaRPr lang="ru-RU" sz="2000" dirty="0">
              <a:ln w="10541" cmpd="sng">
                <a:solidFill>
                  <a:prstClr val="black"/>
                </a:solidFill>
                <a:prstDash val="solid"/>
              </a:ln>
              <a:solidFill>
                <a:prstClr val="black"/>
              </a:solidFill>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8" name="Лента лицом вверх 7"/>
          <p:cNvSpPr/>
          <p:nvPr/>
        </p:nvSpPr>
        <p:spPr>
          <a:xfrm>
            <a:off x="8172400" y="6381328"/>
            <a:ext cx="971600" cy="476672"/>
          </a:xfrm>
          <a:prstGeom prst="ribbon2">
            <a:avLst/>
          </a:prstGeom>
          <a:ln>
            <a:solidFill>
              <a:srgbClr val="C00000"/>
            </a:solidFill>
          </a:ln>
        </p:spPr>
        <p:style>
          <a:lnRef idx="2">
            <a:schemeClr val="accent1"/>
          </a:lnRef>
          <a:fillRef idx="1">
            <a:schemeClr val="lt1"/>
          </a:fillRef>
          <a:effectRef idx="0">
            <a:schemeClr val="accent1"/>
          </a:effectRef>
          <a:fontRef idx="minor">
            <a:schemeClr val="dk1"/>
          </a:fontRef>
        </p:style>
        <p:txBody>
          <a:bodyPr rtlCol="0" anchor="ctr"/>
          <a:lstStyle/>
          <a:p>
            <a:pPr algn="ctr"/>
            <a:endParaRPr lang="ru-RU"/>
          </a:p>
        </p:txBody>
      </p:sp>
      <p:sp>
        <p:nvSpPr>
          <p:cNvPr id="9" name="Номер слайда 3"/>
          <p:cNvSpPr>
            <a:spLocks noGrp="1"/>
          </p:cNvSpPr>
          <p:nvPr>
            <p:ph type="sldNum" sz="quarter" idx="12"/>
          </p:nvPr>
        </p:nvSpPr>
        <p:spPr>
          <a:xfrm>
            <a:off x="6686872" y="6397482"/>
            <a:ext cx="2133600" cy="365125"/>
          </a:xfrm>
        </p:spPr>
        <p:txBody>
          <a:bodyPr/>
          <a:lstStyle/>
          <a:p>
            <a:fld id="{D135DFED-7B62-4FA1-AA6A-ED676FD36577}" type="slidenum">
              <a:rPr lang="ru-RU" sz="2000" smtClean="0">
                <a:solidFill>
                  <a:srgbClr val="C00000"/>
                </a:solidFill>
              </a:rPr>
              <a:pPr/>
              <a:t>4</a:t>
            </a:fld>
            <a:endParaRPr lang="ru-RU" sz="2000" dirty="0">
              <a:solidFill>
                <a:srgbClr val="C00000"/>
              </a:solidFill>
            </a:endParaRPr>
          </a:p>
        </p:txBody>
      </p:sp>
      <p:sp>
        <p:nvSpPr>
          <p:cNvPr id="10" name="Трапеция 9"/>
          <p:cNvSpPr/>
          <p:nvPr/>
        </p:nvSpPr>
        <p:spPr>
          <a:xfrm>
            <a:off x="3851920" y="6453336"/>
            <a:ext cx="1440159" cy="72000"/>
          </a:xfrm>
          <a:prstGeom prst="trapezoid">
            <a:avLst/>
          </a:prstGeom>
          <a:solidFill>
            <a:schemeClr val="bg1"/>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1" name="Трапеция 10"/>
          <p:cNvSpPr/>
          <p:nvPr/>
        </p:nvSpPr>
        <p:spPr>
          <a:xfrm>
            <a:off x="3131840" y="6597360"/>
            <a:ext cx="2880319" cy="72000"/>
          </a:xfrm>
          <a:prstGeom prst="trapezoid">
            <a:avLst/>
          </a:prstGeom>
          <a:solidFill>
            <a:srgbClr val="0070C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2" name="Трапеция 11"/>
          <p:cNvSpPr/>
          <p:nvPr/>
        </p:nvSpPr>
        <p:spPr>
          <a:xfrm>
            <a:off x="2411760" y="6741376"/>
            <a:ext cx="4320480" cy="72000"/>
          </a:xfrm>
          <a:prstGeom prst="trapezoid">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9" name="Блок-схема: документ 18"/>
          <p:cNvSpPr/>
          <p:nvPr/>
        </p:nvSpPr>
        <p:spPr>
          <a:xfrm>
            <a:off x="267736" y="1268760"/>
            <a:ext cx="8624444" cy="720080"/>
          </a:xfrm>
          <a:prstGeom prst="flowChartDocument">
            <a:avLst/>
          </a:prstGeom>
          <a:blipFill dpi="0" rotWithShape="1">
            <a:blip r:embed="rId4">
              <a:alphaModFix amt="15000"/>
              <a:extLst>
                <a:ext uri="{28A0092B-C50C-407E-A947-70E740481C1C}">
                  <a14:useLocalDpi xmlns:a14="http://schemas.microsoft.com/office/drawing/2010/main" val="0"/>
                </a:ext>
              </a:extLst>
            </a:blip>
            <a:srcRect/>
            <a:stretch>
              <a:fillRect/>
            </a:stretch>
          </a:blip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2000" b="1" dirty="0" smtClean="0">
                <a:solidFill>
                  <a:schemeClr val="tx1"/>
                </a:solidFill>
                <a:latin typeface="Times New Roman" pitchFamily="18" charset="0"/>
                <a:cs typeface="Times New Roman" pitchFamily="18" charset="0"/>
              </a:rPr>
              <a:t>Задачи </a:t>
            </a:r>
            <a:r>
              <a:rPr lang="ru-RU" sz="2000" b="1" dirty="0">
                <a:solidFill>
                  <a:schemeClr val="tx1"/>
                </a:solidFill>
                <a:latin typeface="Times New Roman" pitchFamily="18" charset="0"/>
                <a:cs typeface="Times New Roman" pitchFamily="18" charset="0"/>
              </a:rPr>
              <a:t>обобщения и анализа правоприменительной практики </a:t>
            </a:r>
          </a:p>
        </p:txBody>
      </p:sp>
      <p:sp>
        <p:nvSpPr>
          <p:cNvPr id="14" name="Прямоугольник 13"/>
          <p:cNvSpPr/>
          <p:nvPr/>
        </p:nvSpPr>
        <p:spPr>
          <a:xfrm>
            <a:off x="267736" y="2182505"/>
            <a:ext cx="8624444" cy="3693319"/>
          </a:xfrm>
          <a:prstGeom prst="rect">
            <a:avLst/>
          </a:prstGeom>
          <a:ln w="12700">
            <a:solidFill>
              <a:srgbClr val="C00000"/>
            </a:solidFill>
          </a:ln>
        </p:spPr>
        <p:txBody>
          <a:bodyPr wrap="square">
            <a:spAutoFit/>
          </a:bodyPr>
          <a:lstStyle/>
          <a:p>
            <a:pPr marL="285750" indent="-285750" algn="just">
              <a:buFont typeface="Arial" pitchFamily="34" charset="0"/>
              <a:buChar char="•"/>
            </a:pPr>
            <a:r>
              <a:rPr lang="ru-RU" dirty="0">
                <a:latin typeface="Times New Roman" pitchFamily="18" charset="0"/>
                <a:cs typeface="Times New Roman" pitchFamily="18" charset="0"/>
              </a:rPr>
              <a:t>В</a:t>
            </a:r>
            <a:r>
              <a:rPr lang="ru-RU" dirty="0" smtClean="0">
                <a:latin typeface="Times New Roman" pitchFamily="18" charset="0"/>
                <a:cs typeface="Times New Roman" pitchFamily="18" charset="0"/>
              </a:rPr>
              <a:t>ыявление </a:t>
            </a:r>
            <a:r>
              <a:rPr lang="ru-RU" dirty="0">
                <a:latin typeface="Times New Roman" pitchFamily="18" charset="0"/>
                <a:cs typeface="Times New Roman" pitchFamily="18" charset="0"/>
              </a:rPr>
              <a:t>проблемных вопросов применяемых </a:t>
            </a:r>
            <a:r>
              <a:rPr lang="ru-RU" dirty="0" err="1">
                <a:latin typeface="Times New Roman" pitchFamily="18" charset="0"/>
                <a:cs typeface="Times New Roman" pitchFamily="18" charset="0"/>
              </a:rPr>
              <a:t>Ростехнадзором</a:t>
            </a:r>
            <a:r>
              <a:rPr lang="ru-RU" dirty="0">
                <a:latin typeface="Times New Roman" pitchFamily="18" charset="0"/>
                <a:cs typeface="Times New Roman" pitchFamily="18" charset="0"/>
              </a:rPr>
              <a:t> обязательных требований;</a:t>
            </a:r>
          </a:p>
          <a:p>
            <a:pPr marL="285750" indent="-285750" algn="just">
              <a:buFont typeface="Arial" pitchFamily="34" charset="0"/>
              <a:buChar char="•"/>
            </a:pPr>
            <a:r>
              <a:rPr lang="ru-RU" dirty="0">
                <a:latin typeface="Times New Roman" pitchFamily="18" charset="0"/>
                <a:cs typeface="Times New Roman" pitchFamily="18" charset="0"/>
              </a:rPr>
              <a:t>В</a:t>
            </a:r>
            <a:r>
              <a:rPr lang="ru-RU" dirty="0" smtClean="0">
                <a:latin typeface="Times New Roman" pitchFamily="18" charset="0"/>
                <a:cs typeface="Times New Roman" pitchFamily="18" charset="0"/>
              </a:rPr>
              <a:t>ыработка </a:t>
            </a:r>
            <a:r>
              <a:rPr lang="ru-RU" dirty="0">
                <a:latin typeface="Times New Roman" pitchFamily="18" charset="0"/>
                <a:cs typeface="Times New Roman" pitchFamily="18" charset="0"/>
              </a:rPr>
              <a:t>с привлечением широкого круга заинтересованных лиц оптимальных решений проблемных вопросов правоприменительной практики </a:t>
            </a:r>
            <a:br>
              <a:rPr lang="ru-RU" dirty="0">
                <a:latin typeface="Times New Roman" pitchFamily="18" charset="0"/>
                <a:cs typeface="Times New Roman" pitchFamily="18" charset="0"/>
              </a:rPr>
            </a:br>
            <a:r>
              <a:rPr lang="ru-RU" dirty="0">
                <a:latin typeface="Times New Roman" pitchFamily="18" charset="0"/>
                <a:cs typeface="Times New Roman" pitchFamily="18" charset="0"/>
              </a:rPr>
              <a:t>и их реализация;</a:t>
            </a:r>
          </a:p>
          <a:p>
            <a:pPr marL="285750" indent="-285750" algn="just">
              <a:buFont typeface="Arial" pitchFamily="34" charset="0"/>
              <a:buChar char="•"/>
            </a:pPr>
            <a:r>
              <a:rPr lang="ru-RU" dirty="0">
                <a:latin typeface="Times New Roman" pitchFamily="18" charset="0"/>
                <a:cs typeface="Times New Roman" pitchFamily="18" charset="0"/>
              </a:rPr>
              <a:t>В</a:t>
            </a:r>
            <a:r>
              <a:rPr lang="ru-RU" dirty="0" smtClean="0">
                <a:latin typeface="Times New Roman" pitchFamily="18" charset="0"/>
                <a:cs typeface="Times New Roman" pitchFamily="18" charset="0"/>
              </a:rPr>
              <a:t>ыявление </a:t>
            </a:r>
            <a:r>
              <a:rPr lang="ru-RU" dirty="0">
                <a:latin typeface="Times New Roman" pitchFamily="18" charset="0"/>
                <a:cs typeface="Times New Roman" pitchFamily="18" charset="0"/>
              </a:rPr>
              <a:t>устаревших, дублирующих и избыточных обязательных требований, подготовка и внесение предложений по их устранению;</a:t>
            </a:r>
          </a:p>
          <a:p>
            <a:pPr marL="285750" indent="-285750" algn="just">
              <a:buFont typeface="Arial" pitchFamily="34" charset="0"/>
              <a:buChar char="•"/>
            </a:pPr>
            <a:r>
              <a:rPr lang="ru-RU" dirty="0">
                <a:latin typeface="Times New Roman" pitchFamily="18" charset="0"/>
                <a:cs typeface="Times New Roman" pitchFamily="18" charset="0"/>
              </a:rPr>
              <a:t>В</a:t>
            </a:r>
            <a:r>
              <a:rPr lang="ru-RU" dirty="0" smtClean="0">
                <a:latin typeface="Times New Roman" pitchFamily="18" charset="0"/>
                <a:cs typeface="Times New Roman" pitchFamily="18" charset="0"/>
              </a:rPr>
              <a:t>ыявление </a:t>
            </a:r>
            <a:r>
              <a:rPr lang="ru-RU" dirty="0">
                <a:latin typeface="Times New Roman" pitchFamily="18" charset="0"/>
                <a:cs typeface="Times New Roman" pitchFamily="18" charset="0"/>
              </a:rPr>
              <a:t>избыточных контрольных (надзорных) функций, подготовка</a:t>
            </a:r>
            <a:br>
              <a:rPr lang="ru-RU" dirty="0">
                <a:latin typeface="Times New Roman" pitchFamily="18" charset="0"/>
                <a:cs typeface="Times New Roman" pitchFamily="18" charset="0"/>
              </a:rPr>
            </a:br>
            <a:r>
              <a:rPr lang="ru-RU" dirty="0">
                <a:latin typeface="Times New Roman" pitchFamily="18" charset="0"/>
                <a:cs typeface="Times New Roman" pitchFamily="18" charset="0"/>
              </a:rPr>
              <a:t>и внесение предложений по их устранению;</a:t>
            </a:r>
          </a:p>
          <a:p>
            <a:pPr marL="285750" indent="-285750" algn="just">
              <a:buFont typeface="Arial" pitchFamily="34" charset="0"/>
              <a:buChar char="•"/>
            </a:pPr>
            <a:r>
              <a:rPr lang="ru-RU" dirty="0" smtClean="0">
                <a:latin typeface="Times New Roman" pitchFamily="18" charset="0"/>
                <a:cs typeface="Times New Roman" pitchFamily="18" charset="0"/>
              </a:rPr>
              <a:t>Выявление </a:t>
            </a:r>
            <a:r>
              <a:rPr lang="ru-RU" dirty="0">
                <a:latin typeface="Times New Roman" pitchFamily="18" charset="0"/>
                <a:cs typeface="Times New Roman" pitchFamily="18" charset="0"/>
              </a:rPr>
              <a:t>типичных нарушений обязательных требований </a:t>
            </a:r>
            <a:br>
              <a:rPr lang="ru-RU" dirty="0">
                <a:latin typeface="Times New Roman" pitchFamily="18" charset="0"/>
                <a:cs typeface="Times New Roman" pitchFamily="18" charset="0"/>
              </a:rPr>
            </a:br>
            <a:r>
              <a:rPr lang="ru-RU" dirty="0">
                <a:latin typeface="Times New Roman" pitchFamily="18" charset="0"/>
                <a:cs typeface="Times New Roman" pitchFamily="18" charset="0"/>
              </a:rPr>
              <a:t>с их классификацией по тяжести последствий (размеру причинённого вреда) </a:t>
            </a:r>
            <a:br>
              <a:rPr lang="ru-RU" dirty="0">
                <a:latin typeface="Times New Roman" pitchFamily="18" charset="0"/>
                <a:cs typeface="Times New Roman" pitchFamily="18" charset="0"/>
              </a:rPr>
            </a:br>
            <a:r>
              <a:rPr lang="ru-RU" dirty="0">
                <a:latin typeface="Times New Roman" pitchFamily="18" charset="0"/>
                <a:cs typeface="Times New Roman" pitchFamily="18" charset="0"/>
              </a:rPr>
              <a:t>и подготовка предложений по реализации профилактических мероприятий </a:t>
            </a:r>
            <a:br>
              <a:rPr lang="ru-RU" dirty="0">
                <a:latin typeface="Times New Roman" pitchFamily="18" charset="0"/>
                <a:cs typeface="Times New Roman" pitchFamily="18" charset="0"/>
              </a:rPr>
            </a:br>
            <a:r>
              <a:rPr lang="ru-RU" dirty="0">
                <a:latin typeface="Times New Roman" pitchFamily="18" charset="0"/>
                <a:cs typeface="Times New Roman" pitchFamily="18" charset="0"/>
              </a:rPr>
              <a:t>для их предупреждения.</a:t>
            </a:r>
          </a:p>
        </p:txBody>
      </p:sp>
      <p:sp>
        <p:nvSpPr>
          <p:cNvPr id="13" name="Половина рамки 12"/>
          <p:cNvSpPr/>
          <p:nvPr/>
        </p:nvSpPr>
        <p:spPr>
          <a:xfrm rot="16200000">
            <a:off x="267736" y="5515824"/>
            <a:ext cx="360000" cy="360000"/>
          </a:xfrm>
          <a:prstGeom prst="halfFrame">
            <a:avLst>
              <a:gd name="adj1" fmla="val 9233"/>
              <a:gd name="adj2" fmla="val 9232"/>
            </a:avLst>
          </a:prstGeom>
          <a:solidFill>
            <a:srgbClr val="C00000"/>
          </a:solidFill>
          <a:ln>
            <a:solidFill>
              <a:schemeClr val="accent2">
                <a:lumMod val="60000"/>
                <a:lumOff val="40000"/>
              </a:schemeClr>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schemeClr val="tx1"/>
              </a:solidFill>
            </a:endParaRPr>
          </a:p>
        </p:txBody>
      </p:sp>
      <p:sp>
        <p:nvSpPr>
          <p:cNvPr id="15" name="Половина рамки 14"/>
          <p:cNvSpPr/>
          <p:nvPr/>
        </p:nvSpPr>
        <p:spPr>
          <a:xfrm rot="10800000">
            <a:off x="8531181" y="5515824"/>
            <a:ext cx="360000" cy="360000"/>
          </a:xfrm>
          <a:prstGeom prst="halfFrame">
            <a:avLst>
              <a:gd name="adj1" fmla="val 9233"/>
              <a:gd name="adj2" fmla="val 9232"/>
            </a:avLst>
          </a:prstGeom>
          <a:solidFill>
            <a:srgbClr val="C00000"/>
          </a:solidFill>
          <a:ln>
            <a:solidFill>
              <a:schemeClr val="accent2">
                <a:lumMod val="60000"/>
                <a:lumOff val="40000"/>
              </a:schemeClr>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schemeClr val="tx1"/>
              </a:solidFill>
            </a:endParaRPr>
          </a:p>
        </p:txBody>
      </p:sp>
      <p:sp>
        <p:nvSpPr>
          <p:cNvPr id="16" name="Половина рамки 15"/>
          <p:cNvSpPr/>
          <p:nvPr/>
        </p:nvSpPr>
        <p:spPr>
          <a:xfrm>
            <a:off x="267736" y="2182505"/>
            <a:ext cx="360000" cy="360000"/>
          </a:xfrm>
          <a:prstGeom prst="halfFrame">
            <a:avLst>
              <a:gd name="adj1" fmla="val 9233"/>
              <a:gd name="adj2" fmla="val 9232"/>
            </a:avLst>
          </a:prstGeom>
          <a:solidFill>
            <a:srgbClr val="C00000"/>
          </a:solidFill>
          <a:ln>
            <a:solidFill>
              <a:schemeClr val="accent2">
                <a:lumMod val="60000"/>
                <a:lumOff val="40000"/>
              </a:schemeClr>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schemeClr val="tx1"/>
              </a:solidFill>
            </a:endParaRPr>
          </a:p>
        </p:txBody>
      </p:sp>
      <p:sp>
        <p:nvSpPr>
          <p:cNvPr id="17" name="Половина рамки 16"/>
          <p:cNvSpPr/>
          <p:nvPr/>
        </p:nvSpPr>
        <p:spPr>
          <a:xfrm rot="5400000">
            <a:off x="8515964" y="2182505"/>
            <a:ext cx="360000" cy="360000"/>
          </a:xfrm>
          <a:prstGeom prst="halfFrame">
            <a:avLst>
              <a:gd name="adj1" fmla="val 9233"/>
              <a:gd name="adj2" fmla="val 9232"/>
            </a:avLst>
          </a:prstGeom>
          <a:solidFill>
            <a:srgbClr val="C00000"/>
          </a:solidFill>
          <a:ln>
            <a:solidFill>
              <a:schemeClr val="accent2">
                <a:lumMod val="60000"/>
                <a:lumOff val="40000"/>
              </a:schemeClr>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schemeClr val="tx1"/>
              </a:solidFill>
            </a:endParaRPr>
          </a:p>
        </p:txBody>
      </p:sp>
    </p:spTree>
    <p:extLst>
      <p:ext uri="{BB962C8B-B14F-4D97-AF65-F5344CB8AC3E}">
        <p14:creationId xmlns:p14="http://schemas.microsoft.com/office/powerpoint/2010/main" val="311260709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1" descr="fsetan_emblema2007"/>
          <p:cNvPicPr>
            <a:picLocks noChangeAspect="1" noChangeArrowheads="1"/>
          </p:cNvPicPr>
          <p:nvPr/>
        </p:nvPicPr>
        <p:blipFill>
          <a:blip r:embed="rId2" cstate="print"/>
          <a:srcRect/>
          <a:stretch>
            <a:fillRect/>
          </a:stretch>
        </p:blipFill>
        <p:spPr bwMode="auto">
          <a:xfrm>
            <a:off x="504009" y="282511"/>
            <a:ext cx="702037" cy="842233"/>
          </a:xfrm>
          <a:prstGeom prst="rect">
            <a:avLst/>
          </a:prstGeom>
          <a:noFill/>
          <a:ln w="9525">
            <a:noFill/>
            <a:miter lim="800000"/>
            <a:headEnd/>
            <a:tailEnd/>
          </a:ln>
        </p:spPr>
      </p:pic>
      <p:sp>
        <p:nvSpPr>
          <p:cNvPr id="6" name="Рамка 5"/>
          <p:cNvSpPr/>
          <p:nvPr/>
        </p:nvSpPr>
        <p:spPr>
          <a:xfrm>
            <a:off x="251520" y="57464"/>
            <a:ext cx="8624444" cy="1211296"/>
          </a:xfrm>
          <a:prstGeom prst="frame">
            <a:avLst>
              <a:gd name="adj1" fmla="val 10240"/>
            </a:avLst>
          </a:prstGeom>
          <a:blipFill dpi="0" rotWithShape="1">
            <a:blip r:embed="rId3">
              <a:alphaModFix amt="40000"/>
            </a:blip>
            <a:srcRect/>
            <a:tile tx="0" ty="0" sx="100000" sy="100000" flip="none" algn="tl"/>
          </a:blipFill>
          <a:effectLst/>
        </p:spPr>
        <p:style>
          <a:lnRef idx="0">
            <a:schemeClr val="accent6"/>
          </a:lnRef>
          <a:fillRef idx="3">
            <a:schemeClr val="accent6"/>
          </a:fillRef>
          <a:effectRef idx="3">
            <a:schemeClr val="accent6"/>
          </a:effectRef>
          <a:fontRef idx="minor">
            <a:schemeClr val="lt1"/>
          </a:fontRef>
        </p:style>
        <p:txBody>
          <a:bodyPr rtlCol="0" anchor="ctr"/>
          <a:lstStyle/>
          <a:p>
            <a:pPr algn="ctr"/>
            <a:r>
              <a:rPr lang="ru-RU" sz="2000" dirty="0">
                <a:ln w="10541" cmpd="sng">
                  <a:solidFill>
                    <a:prstClr val="black"/>
                  </a:solidFill>
                  <a:prstDash val="solid"/>
                </a:ln>
                <a:solidFill>
                  <a:prstClr val="black"/>
                </a:solidFill>
                <a:latin typeface="Times New Roman" pitchFamily="18" charset="0"/>
                <a:cs typeface="Times New Roman" pitchFamily="18" charset="0"/>
              </a:rPr>
              <a:t>Средне-Поволжское управление Федеральной службы </a:t>
            </a:r>
            <a:br>
              <a:rPr lang="ru-RU" sz="2000" dirty="0">
                <a:ln w="10541" cmpd="sng">
                  <a:solidFill>
                    <a:prstClr val="black"/>
                  </a:solidFill>
                  <a:prstDash val="solid"/>
                </a:ln>
                <a:solidFill>
                  <a:prstClr val="black"/>
                </a:solidFill>
                <a:latin typeface="Times New Roman" pitchFamily="18" charset="0"/>
                <a:cs typeface="Times New Roman" pitchFamily="18" charset="0"/>
              </a:rPr>
            </a:br>
            <a:r>
              <a:rPr lang="ru-RU" sz="2000" dirty="0">
                <a:ln w="10541" cmpd="sng">
                  <a:solidFill>
                    <a:prstClr val="black"/>
                  </a:solidFill>
                  <a:prstDash val="solid"/>
                </a:ln>
                <a:solidFill>
                  <a:prstClr val="black"/>
                </a:solidFill>
                <a:latin typeface="Times New Roman" pitchFamily="18" charset="0"/>
                <a:cs typeface="Times New Roman" pitchFamily="18" charset="0"/>
              </a:rPr>
              <a:t>по экологическому, технологическому и атомному </a:t>
            </a:r>
            <a:r>
              <a:rPr lang="ru-RU" sz="2000" dirty="0" smtClean="0">
                <a:ln w="10541" cmpd="sng">
                  <a:solidFill>
                    <a:prstClr val="black"/>
                  </a:solidFill>
                  <a:prstDash val="solid"/>
                </a:ln>
                <a:solidFill>
                  <a:prstClr val="black"/>
                </a:solidFill>
                <a:latin typeface="Times New Roman" pitchFamily="18" charset="0"/>
                <a:cs typeface="Times New Roman" pitchFamily="18" charset="0"/>
              </a:rPr>
              <a:t>надзору</a:t>
            </a:r>
            <a:endParaRPr lang="ru-RU" sz="2000" dirty="0">
              <a:ln w="10541" cmpd="sng">
                <a:solidFill>
                  <a:prstClr val="black"/>
                </a:solidFill>
                <a:prstDash val="solid"/>
              </a:ln>
              <a:solidFill>
                <a:prstClr val="black"/>
              </a:solidFill>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8" name="Лента лицом вверх 7"/>
          <p:cNvSpPr/>
          <p:nvPr/>
        </p:nvSpPr>
        <p:spPr>
          <a:xfrm>
            <a:off x="8172400" y="6381328"/>
            <a:ext cx="971600" cy="476672"/>
          </a:xfrm>
          <a:prstGeom prst="ribbon2">
            <a:avLst/>
          </a:prstGeom>
          <a:ln>
            <a:solidFill>
              <a:srgbClr val="C00000"/>
            </a:solidFill>
          </a:ln>
        </p:spPr>
        <p:style>
          <a:lnRef idx="2">
            <a:schemeClr val="accent1"/>
          </a:lnRef>
          <a:fillRef idx="1">
            <a:schemeClr val="lt1"/>
          </a:fillRef>
          <a:effectRef idx="0">
            <a:schemeClr val="accent1"/>
          </a:effectRef>
          <a:fontRef idx="minor">
            <a:schemeClr val="dk1"/>
          </a:fontRef>
        </p:style>
        <p:txBody>
          <a:bodyPr rtlCol="0" anchor="ctr"/>
          <a:lstStyle/>
          <a:p>
            <a:pPr algn="ctr"/>
            <a:endParaRPr lang="ru-RU"/>
          </a:p>
        </p:txBody>
      </p:sp>
      <p:sp>
        <p:nvSpPr>
          <p:cNvPr id="9" name="Номер слайда 3"/>
          <p:cNvSpPr>
            <a:spLocks noGrp="1"/>
          </p:cNvSpPr>
          <p:nvPr>
            <p:ph type="sldNum" sz="quarter" idx="12"/>
          </p:nvPr>
        </p:nvSpPr>
        <p:spPr>
          <a:xfrm>
            <a:off x="6686872" y="6397482"/>
            <a:ext cx="2133600" cy="365125"/>
          </a:xfrm>
        </p:spPr>
        <p:txBody>
          <a:bodyPr/>
          <a:lstStyle/>
          <a:p>
            <a:fld id="{D135DFED-7B62-4FA1-AA6A-ED676FD36577}" type="slidenum">
              <a:rPr lang="ru-RU" sz="2000" smtClean="0">
                <a:solidFill>
                  <a:srgbClr val="C00000"/>
                </a:solidFill>
              </a:rPr>
              <a:pPr/>
              <a:t>5</a:t>
            </a:fld>
            <a:endParaRPr lang="ru-RU" sz="2000" dirty="0">
              <a:solidFill>
                <a:srgbClr val="C00000"/>
              </a:solidFill>
            </a:endParaRPr>
          </a:p>
        </p:txBody>
      </p:sp>
      <p:sp>
        <p:nvSpPr>
          <p:cNvPr id="10" name="Трапеция 9"/>
          <p:cNvSpPr/>
          <p:nvPr/>
        </p:nvSpPr>
        <p:spPr>
          <a:xfrm>
            <a:off x="3851920" y="6453336"/>
            <a:ext cx="1440159" cy="72000"/>
          </a:xfrm>
          <a:prstGeom prst="trapezoid">
            <a:avLst/>
          </a:prstGeom>
          <a:solidFill>
            <a:schemeClr val="bg1"/>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1" name="Трапеция 10"/>
          <p:cNvSpPr/>
          <p:nvPr/>
        </p:nvSpPr>
        <p:spPr>
          <a:xfrm>
            <a:off x="3131840" y="6597360"/>
            <a:ext cx="2880319" cy="72000"/>
          </a:xfrm>
          <a:prstGeom prst="trapezoid">
            <a:avLst/>
          </a:prstGeom>
          <a:solidFill>
            <a:srgbClr val="0070C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2" name="Трапеция 11"/>
          <p:cNvSpPr/>
          <p:nvPr/>
        </p:nvSpPr>
        <p:spPr>
          <a:xfrm>
            <a:off x="2411760" y="6741376"/>
            <a:ext cx="4320480" cy="72000"/>
          </a:xfrm>
          <a:prstGeom prst="trapezoid">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9" name="Блок-схема: документ 18"/>
          <p:cNvSpPr/>
          <p:nvPr/>
        </p:nvSpPr>
        <p:spPr>
          <a:xfrm>
            <a:off x="267736" y="1268760"/>
            <a:ext cx="8624444" cy="720080"/>
          </a:xfrm>
          <a:prstGeom prst="flowChartDocument">
            <a:avLst/>
          </a:prstGeom>
          <a:blipFill dpi="0" rotWithShape="1">
            <a:blip r:embed="rId4">
              <a:alphaModFix amt="15000"/>
              <a:extLst>
                <a:ext uri="{28A0092B-C50C-407E-A947-70E740481C1C}">
                  <a14:useLocalDpi xmlns:a14="http://schemas.microsoft.com/office/drawing/2010/main" val="0"/>
                </a:ext>
              </a:extLst>
            </a:blip>
            <a:srcRect/>
            <a:stretch>
              <a:fillRect/>
            </a:stretch>
          </a:blip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b="1" dirty="0">
                <a:solidFill>
                  <a:schemeClr val="tx1"/>
                </a:solidFill>
                <a:latin typeface="Times New Roman" pitchFamily="18" charset="0"/>
                <a:cs typeface="Times New Roman" pitchFamily="18" charset="0"/>
              </a:rPr>
              <a:t>Основные показатели надзорной деятельности в области промышленной </a:t>
            </a:r>
            <a:r>
              <a:rPr lang="ru-RU" b="1" dirty="0" smtClean="0">
                <a:solidFill>
                  <a:schemeClr val="tx1"/>
                </a:solidFill>
                <a:latin typeface="Times New Roman" pitchFamily="18" charset="0"/>
                <a:cs typeface="Times New Roman" pitchFamily="18" charset="0"/>
              </a:rPr>
              <a:t>безопасности </a:t>
            </a:r>
            <a:r>
              <a:rPr lang="ru-RU" b="1" dirty="0">
                <a:solidFill>
                  <a:schemeClr val="tx1"/>
                </a:solidFill>
                <a:latin typeface="Times New Roman" pitchFamily="18" charset="0"/>
                <a:cs typeface="Times New Roman" pitchFamily="18" charset="0"/>
              </a:rPr>
              <a:t>на опасных производственных объектах нефтегазового комплекса </a:t>
            </a:r>
            <a:endParaRPr lang="ru-RU" dirty="0">
              <a:solidFill>
                <a:schemeClr val="tx1"/>
              </a:solidFill>
              <a:effectLst/>
              <a:latin typeface="Times New Roman" pitchFamily="18" charset="0"/>
              <a:cs typeface="Times New Roman" pitchFamily="18" charset="0"/>
            </a:endParaRPr>
          </a:p>
        </p:txBody>
      </p:sp>
      <p:sp>
        <p:nvSpPr>
          <p:cNvPr id="14" name="Прямоугольник 13"/>
          <p:cNvSpPr/>
          <p:nvPr/>
        </p:nvSpPr>
        <p:spPr>
          <a:xfrm>
            <a:off x="259777" y="4149080"/>
            <a:ext cx="8624444" cy="1200329"/>
          </a:xfrm>
          <a:prstGeom prst="rect">
            <a:avLst/>
          </a:prstGeom>
          <a:ln w="12700">
            <a:solidFill>
              <a:srgbClr val="C00000"/>
            </a:solidFill>
          </a:ln>
        </p:spPr>
        <p:txBody>
          <a:bodyPr wrap="square">
            <a:spAutoFit/>
          </a:bodyPr>
          <a:lstStyle/>
          <a:p>
            <a:pPr algn="ctr"/>
            <a:r>
              <a:rPr lang="ru-RU" b="1" smtClean="0">
                <a:latin typeface="Times New Roman" pitchFamily="18" charset="0"/>
                <a:cs typeface="Times New Roman" pitchFamily="18" charset="0"/>
              </a:rPr>
              <a:t>МАГИСТРАЛЬНЫЙ ТРУБОПРОВОДНЫЙ ТРАНСПОРТ</a:t>
            </a:r>
            <a:endParaRPr lang="ru-RU" b="1" dirty="0">
              <a:latin typeface="Times New Roman" pitchFamily="18" charset="0"/>
              <a:cs typeface="Times New Roman" pitchFamily="18" charset="0"/>
            </a:endParaRPr>
          </a:p>
          <a:p>
            <a:pPr algn="ctr"/>
            <a:r>
              <a:rPr lang="ru-RU" dirty="0">
                <a:latin typeface="Times New Roman" pitchFamily="18" charset="0"/>
                <a:cs typeface="Times New Roman" pitchFamily="18" charset="0"/>
              </a:rPr>
              <a:t>Ростехнадзор осуществляет федеральный государственный надзор в области промышленной безопасности в отношении 248 опасных производственных объектов магистрального трубопровода эксплуатирующих 5 юридических лиц, из которых:</a:t>
            </a:r>
          </a:p>
        </p:txBody>
      </p:sp>
      <p:graphicFrame>
        <p:nvGraphicFramePr>
          <p:cNvPr id="3" name="Таблица 2"/>
          <p:cNvGraphicFramePr>
            <a:graphicFrameLocks noGrp="1"/>
          </p:cNvGraphicFramePr>
          <p:nvPr>
            <p:extLst>
              <p:ext uri="{D42A27DB-BD31-4B8C-83A1-F6EECF244321}">
                <p14:modId xmlns:p14="http://schemas.microsoft.com/office/powerpoint/2010/main" val="2506573627"/>
              </p:ext>
            </p:extLst>
          </p:nvPr>
        </p:nvGraphicFramePr>
        <p:xfrm>
          <a:off x="275696" y="3261177"/>
          <a:ext cx="8616484" cy="731520"/>
        </p:xfrm>
        <a:graphic>
          <a:graphicData uri="http://schemas.openxmlformats.org/drawingml/2006/table">
            <a:tbl>
              <a:tblPr firstRow="1" bandRow="1">
                <a:tableStyleId>{5C22544A-7EE6-4342-B048-85BDC9FD1C3A}</a:tableStyleId>
              </a:tblPr>
              <a:tblGrid>
                <a:gridCol w="2154121"/>
                <a:gridCol w="2154121"/>
                <a:gridCol w="2154121"/>
                <a:gridCol w="2154121"/>
              </a:tblGrid>
              <a:tr h="324000">
                <a:tc>
                  <a:txBody>
                    <a:bodyPr/>
                    <a:lstStyle/>
                    <a:p>
                      <a:pPr algn="ctr"/>
                      <a:r>
                        <a:rPr lang="en-US" b="0" dirty="0" smtClean="0">
                          <a:solidFill>
                            <a:schemeClr val="tx1"/>
                          </a:solidFill>
                          <a:latin typeface="Times New Roman" pitchFamily="18" charset="0"/>
                          <a:cs typeface="Times New Roman" pitchFamily="18" charset="0"/>
                        </a:rPr>
                        <a:t>I</a:t>
                      </a:r>
                      <a:r>
                        <a:rPr lang="en-US" b="0" baseline="0" dirty="0" smtClean="0">
                          <a:solidFill>
                            <a:schemeClr val="tx1"/>
                          </a:solidFill>
                          <a:latin typeface="Times New Roman" pitchFamily="18" charset="0"/>
                          <a:cs typeface="Times New Roman" pitchFamily="18" charset="0"/>
                        </a:rPr>
                        <a:t> </a:t>
                      </a:r>
                      <a:r>
                        <a:rPr lang="ru-RU" b="0" baseline="0" dirty="0" smtClean="0">
                          <a:solidFill>
                            <a:schemeClr val="tx1"/>
                          </a:solidFill>
                          <a:latin typeface="Times New Roman" pitchFamily="18" charset="0"/>
                          <a:cs typeface="Times New Roman" pitchFamily="18" charset="0"/>
                        </a:rPr>
                        <a:t>класс опасности</a:t>
                      </a:r>
                      <a:endParaRPr lang="ru-RU" b="0" dirty="0">
                        <a:solidFill>
                          <a:schemeClr val="tx1"/>
                        </a:solidFill>
                        <a:latin typeface="Times New Roman" pitchFamily="18" charset="0"/>
                        <a:cs typeface="Times New Roman" pitchFamily="18" charset="0"/>
                      </a:endParaRPr>
                    </a:p>
                  </a:txBody>
                  <a:tcPr>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b="0" dirty="0" smtClean="0">
                          <a:solidFill>
                            <a:schemeClr val="tx1"/>
                          </a:solidFill>
                          <a:latin typeface="Times New Roman" pitchFamily="18" charset="0"/>
                          <a:cs typeface="Times New Roman" pitchFamily="18" charset="0"/>
                        </a:rPr>
                        <a:t>II</a:t>
                      </a:r>
                      <a:r>
                        <a:rPr lang="en-US" b="0" baseline="0" dirty="0" smtClean="0">
                          <a:solidFill>
                            <a:schemeClr val="tx1"/>
                          </a:solidFill>
                          <a:latin typeface="Times New Roman" pitchFamily="18" charset="0"/>
                          <a:cs typeface="Times New Roman" pitchFamily="18" charset="0"/>
                        </a:rPr>
                        <a:t> </a:t>
                      </a:r>
                      <a:r>
                        <a:rPr lang="ru-RU" b="0" baseline="0" dirty="0" smtClean="0">
                          <a:solidFill>
                            <a:schemeClr val="tx1"/>
                          </a:solidFill>
                          <a:latin typeface="Times New Roman" pitchFamily="18" charset="0"/>
                          <a:cs typeface="Times New Roman" pitchFamily="18" charset="0"/>
                        </a:rPr>
                        <a:t>класс опасности</a:t>
                      </a:r>
                      <a:endParaRPr lang="ru-RU" b="0" dirty="0" smtClean="0">
                        <a:solidFill>
                          <a:schemeClr val="tx1"/>
                        </a:solidFill>
                        <a:latin typeface="Times New Roman" pitchFamily="18" charset="0"/>
                        <a:cs typeface="Times New Roman" pitchFamily="18" charset="0"/>
                      </a:endParaRPr>
                    </a:p>
                  </a:txBody>
                  <a:tcPr>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b="0" dirty="0" smtClean="0">
                          <a:solidFill>
                            <a:schemeClr val="tx1"/>
                          </a:solidFill>
                          <a:latin typeface="Times New Roman" pitchFamily="18" charset="0"/>
                          <a:cs typeface="Times New Roman" pitchFamily="18" charset="0"/>
                        </a:rPr>
                        <a:t>III</a:t>
                      </a:r>
                      <a:r>
                        <a:rPr lang="en-US" b="0" baseline="0" dirty="0" smtClean="0">
                          <a:solidFill>
                            <a:schemeClr val="tx1"/>
                          </a:solidFill>
                          <a:latin typeface="Times New Roman" pitchFamily="18" charset="0"/>
                          <a:cs typeface="Times New Roman" pitchFamily="18" charset="0"/>
                        </a:rPr>
                        <a:t> </a:t>
                      </a:r>
                      <a:r>
                        <a:rPr lang="ru-RU" b="0" baseline="0" dirty="0" smtClean="0">
                          <a:solidFill>
                            <a:schemeClr val="tx1"/>
                          </a:solidFill>
                          <a:latin typeface="Times New Roman" pitchFamily="18" charset="0"/>
                          <a:cs typeface="Times New Roman" pitchFamily="18" charset="0"/>
                        </a:rPr>
                        <a:t>класс опасности</a:t>
                      </a:r>
                      <a:endParaRPr lang="ru-RU" b="0" dirty="0" smtClean="0">
                        <a:solidFill>
                          <a:schemeClr val="tx1"/>
                        </a:solidFill>
                        <a:latin typeface="Times New Roman" pitchFamily="18" charset="0"/>
                        <a:cs typeface="Times New Roman" pitchFamily="18" charset="0"/>
                      </a:endParaRPr>
                    </a:p>
                  </a:txBody>
                  <a:tcPr>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b="0" dirty="0" smtClean="0">
                          <a:solidFill>
                            <a:schemeClr val="tx1"/>
                          </a:solidFill>
                          <a:latin typeface="Times New Roman" pitchFamily="18" charset="0"/>
                          <a:cs typeface="Times New Roman" pitchFamily="18" charset="0"/>
                        </a:rPr>
                        <a:t>IV</a:t>
                      </a:r>
                      <a:r>
                        <a:rPr lang="en-US" b="0" baseline="0" dirty="0" smtClean="0">
                          <a:solidFill>
                            <a:schemeClr val="tx1"/>
                          </a:solidFill>
                          <a:latin typeface="Times New Roman" pitchFamily="18" charset="0"/>
                          <a:cs typeface="Times New Roman" pitchFamily="18" charset="0"/>
                        </a:rPr>
                        <a:t> </a:t>
                      </a:r>
                      <a:r>
                        <a:rPr lang="ru-RU" b="0" baseline="0" dirty="0" smtClean="0">
                          <a:solidFill>
                            <a:schemeClr val="tx1"/>
                          </a:solidFill>
                          <a:latin typeface="Times New Roman" pitchFamily="18" charset="0"/>
                          <a:cs typeface="Times New Roman" pitchFamily="18" charset="0"/>
                        </a:rPr>
                        <a:t>класс опасности</a:t>
                      </a:r>
                      <a:endParaRPr lang="ru-RU" b="0" dirty="0" smtClean="0">
                        <a:solidFill>
                          <a:schemeClr val="tx1"/>
                        </a:solidFill>
                        <a:latin typeface="Times New Roman" pitchFamily="18" charset="0"/>
                        <a:cs typeface="Times New Roman" pitchFamily="18" charset="0"/>
                      </a:endParaRPr>
                    </a:p>
                  </a:txBody>
                  <a:tcPr>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lnTlToBr w="12700" cmpd="sng">
                      <a:noFill/>
                      <a:prstDash val="solid"/>
                    </a:lnTlToBr>
                    <a:lnBlToTr w="12700" cmpd="sng">
                      <a:noFill/>
                      <a:prstDash val="solid"/>
                    </a:lnBlToTr>
                    <a:noFill/>
                  </a:tcPr>
                </a:tc>
              </a:tr>
              <a:tr h="324000">
                <a:tc>
                  <a:txBody>
                    <a:bodyPr/>
                    <a:lstStyle/>
                    <a:p>
                      <a:pPr algn="ctr"/>
                      <a:r>
                        <a:rPr lang="ru-RU" sz="1800" b="1" kern="1200" dirty="0" smtClean="0">
                          <a:solidFill>
                            <a:schemeClr val="dk1"/>
                          </a:solidFill>
                          <a:effectLst/>
                          <a:latin typeface="Times New Roman" pitchFamily="18" charset="0"/>
                          <a:ea typeface="+mn-ea"/>
                          <a:cs typeface="Times New Roman" pitchFamily="18" charset="0"/>
                        </a:rPr>
                        <a:t>1</a:t>
                      </a:r>
                      <a:endParaRPr lang="ru-RU" b="1" dirty="0">
                        <a:solidFill>
                          <a:schemeClr val="tx1"/>
                        </a:solidFill>
                        <a:latin typeface="Times New Roman" pitchFamily="18" charset="0"/>
                        <a:cs typeface="Times New Roman" pitchFamily="18" charset="0"/>
                      </a:endParaRPr>
                    </a:p>
                  </a:txBody>
                  <a:tcPr>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ru-RU" sz="1800" b="1" kern="1200" dirty="0" smtClean="0">
                          <a:solidFill>
                            <a:schemeClr val="dk1"/>
                          </a:solidFill>
                          <a:effectLst/>
                          <a:latin typeface="Times New Roman" pitchFamily="18" charset="0"/>
                          <a:ea typeface="+mn-ea"/>
                          <a:cs typeface="Times New Roman" pitchFamily="18" charset="0"/>
                        </a:rPr>
                        <a:t>19</a:t>
                      </a:r>
                      <a:endParaRPr lang="ru-RU" b="1" dirty="0">
                        <a:solidFill>
                          <a:schemeClr val="tx1"/>
                        </a:solidFill>
                        <a:latin typeface="Times New Roman" pitchFamily="18" charset="0"/>
                        <a:cs typeface="Times New Roman" pitchFamily="18" charset="0"/>
                      </a:endParaRPr>
                    </a:p>
                  </a:txBody>
                  <a:tcPr>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ru-RU" sz="1800" b="1" kern="1200" dirty="0" smtClean="0">
                          <a:solidFill>
                            <a:schemeClr val="dk1"/>
                          </a:solidFill>
                          <a:effectLst/>
                          <a:latin typeface="Times New Roman" pitchFamily="18" charset="0"/>
                          <a:ea typeface="+mn-ea"/>
                          <a:cs typeface="Times New Roman" pitchFamily="18" charset="0"/>
                        </a:rPr>
                        <a:t>102</a:t>
                      </a:r>
                      <a:endParaRPr lang="ru-RU" b="1" dirty="0">
                        <a:solidFill>
                          <a:schemeClr val="tx1"/>
                        </a:solidFill>
                        <a:latin typeface="Times New Roman" pitchFamily="18" charset="0"/>
                        <a:cs typeface="Times New Roman" pitchFamily="18" charset="0"/>
                      </a:endParaRPr>
                    </a:p>
                  </a:txBody>
                  <a:tcPr>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ru-RU" sz="1800" b="1" kern="1200" dirty="0" smtClean="0">
                          <a:solidFill>
                            <a:schemeClr val="dk1"/>
                          </a:solidFill>
                          <a:effectLst/>
                          <a:latin typeface="Times New Roman" pitchFamily="18" charset="0"/>
                          <a:ea typeface="+mn-ea"/>
                          <a:cs typeface="Times New Roman" pitchFamily="18" charset="0"/>
                        </a:rPr>
                        <a:t>161</a:t>
                      </a:r>
                      <a:endParaRPr lang="ru-RU" b="1" dirty="0">
                        <a:solidFill>
                          <a:schemeClr val="tx1"/>
                        </a:solidFill>
                        <a:latin typeface="Times New Roman" pitchFamily="18" charset="0"/>
                        <a:cs typeface="Times New Roman" pitchFamily="18" charset="0"/>
                      </a:endParaRPr>
                    </a:p>
                  </a:txBody>
                  <a:tcPr>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lnTlToBr w="12700" cmpd="sng">
                      <a:noFill/>
                      <a:prstDash val="solid"/>
                    </a:lnTlToBr>
                    <a:lnBlToTr w="12700" cmpd="sng">
                      <a:noFill/>
                      <a:prstDash val="solid"/>
                    </a:lnBlToTr>
                    <a:noFill/>
                  </a:tcPr>
                </a:tc>
              </a:tr>
            </a:tbl>
          </a:graphicData>
        </a:graphic>
      </p:graphicFrame>
      <p:sp>
        <p:nvSpPr>
          <p:cNvPr id="20" name="Прямоугольник 19"/>
          <p:cNvSpPr/>
          <p:nvPr/>
        </p:nvSpPr>
        <p:spPr>
          <a:xfrm>
            <a:off x="267736" y="2060848"/>
            <a:ext cx="8624444" cy="1200329"/>
          </a:xfrm>
          <a:prstGeom prst="rect">
            <a:avLst/>
          </a:prstGeom>
          <a:ln w="12700">
            <a:solidFill>
              <a:srgbClr val="C00000"/>
            </a:solidFill>
          </a:ln>
        </p:spPr>
        <p:txBody>
          <a:bodyPr wrap="square">
            <a:spAutoFit/>
          </a:bodyPr>
          <a:lstStyle/>
          <a:p>
            <a:pPr algn="ctr"/>
            <a:r>
              <a:rPr lang="ru-RU" b="1" dirty="0" smtClean="0">
                <a:latin typeface="Times New Roman" pitchFamily="18" charset="0"/>
                <a:cs typeface="Times New Roman" pitchFamily="18" charset="0"/>
              </a:rPr>
              <a:t>НЕФТЕГАЗОДОБЫВАЮЩАЯ ПРОМЫШЛЕННОСТЬ</a:t>
            </a:r>
            <a:endParaRPr lang="ru-RU" b="1" dirty="0">
              <a:latin typeface="Times New Roman" pitchFamily="18" charset="0"/>
              <a:cs typeface="Times New Roman" pitchFamily="18" charset="0"/>
            </a:endParaRPr>
          </a:p>
          <a:p>
            <a:pPr algn="ctr"/>
            <a:r>
              <a:rPr lang="ru-RU" dirty="0">
                <a:latin typeface="Times New Roman" pitchFamily="18" charset="0"/>
                <a:cs typeface="Times New Roman" pitchFamily="18" charset="0"/>
              </a:rPr>
              <a:t>Ростехнадзор осуществляет федеральный государственный надзор в области промышленной безопасности в отношении 283 опасных производственных объектов нефтегазового комплекса эксплуатирующих 30 юридических лиц, из  которых</a:t>
            </a:r>
          </a:p>
        </p:txBody>
      </p:sp>
      <p:graphicFrame>
        <p:nvGraphicFramePr>
          <p:cNvPr id="2" name="Таблица 1"/>
          <p:cNvGraphicFramePr>
            <a:graphicFrameLocks noGrp="1"/>
          </p:cNvGraphicFramePr>
          <p:nvPr>
            <p:extLst>
              <p:ext uri="{D42A27DB-BD31-4B8C-83A1-F6EECF244321}">
                <p14:modId xmlns:p14="http://schemas.microsoft.com/office/powerpoint/2010/main" val="979516491"/>
              </p:ext>
            </p:extLst>
          </p:nvPr>
        </p:nvGraphicFramePr>
        <p:xfrm>
          <a:off x="275696" y="5363912"/>
          <a:ext cx="8616484" cy="731520"/>
        </p:xfrm>
        <a:graphic>
          <a:graphicData uri="http://schemas.openxmlformats.org/drawingml/2006/table">
            <a:tbl>
              <a:tblPr firstRow="1" bandRow="1">
                <a:tableStyleId>{5C22544A-7EE6-4342-B048-85BDC9FD1C3A}</a:tableStyleId>
              </a:tblPr>
              <a:tblGrid>
                <a:gridCol w="2154121"/>
                <a:gridCol w="2154121"/>
                <a:gridCol w="2154121"/>
                <a:gridCol w="2154121"/>
              </a:tblGrid>
              <a:tr h="324000">
                <a:tc>
                  <a:txBody>
                    <a:bodyPr/>
                    <a:lstStyle/>
                    <a:p>
                      <a:pPr algn="ctr"/>
                      <a:r>
                        <a:rPr lang="en-US" b="0" dirty="0" smtClean="0">
                          <a:solidFill>
                            <a:schemeClr val="tx1"/>
                          </a:solidFill>
                          <a:latin typeface="Times New Roman" pitchFamily="18" charset="0"/>
                          <a:cs typeface="Times New Roman" pitchFamily="18" charset="0"/>
                        </a:rPr>
                        <a:t>I</a:t>
                      </a:r>
                      <a:r>
                        <a:rPr lang="en-US" b="0" baseline="0" dirty="0" smtClean="0">
                          <a:solidFill>
                            <a:schemeClr val="tx1"/>
                          </a:solidFill>
                          <a:latin typeface="Times New Roman" pitchFamily="18" charset="0"/>
                          <a:cs typeface="Times New Roman" pitchFamily="18" charset="0"/>
                        </a:rPr>
                        <a:t> </a:t>
                      </a:r>
                      <a:r>
                        <a:rPr lang="ru-RU" b="0" baseline="0" dirty="0" smtClean="0">
                          <a:solidFill>
                            <a:schemeClr val="tx1"/>
                          </a:solidFill>
                          <a:latin typeface="Times New Roman" pitchFamily="18" charset="0"/>
                          <a:cs typeface="Times New Roman" pitchFamily="18" charset="0"/>
                        </a:rPr>
                        <a:t>класс опасности</a:t>
                      </a:r>
                      <a:endParaRPr lang="ru-RU" b="0" dirty="0">
                        <a:solidFill>
                          <a:schemeClr val="tx1"/>
                        </a:solidFill>
                        <a:latin typeface="Times New Roman" pitchFamily="18" charset="0"/>
                        <a:cs typeface="Times New Roman" pitchFamily="18" charset="0"/>
                      </a:endParaRPr>
                    </a:p>
                  </a:txBody>
                  <a:tcPr>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b="0" dirty="0" smtClean="0">
                          <a:solidFill>
                            <a:schemeClr val="tx1"/>
                          </a:solidFill>
                          <a:latin typeface="Times New Roman" pitchFamily="18" charset="0"/>
                          <a:cs typeface="Times New Roman" pitchFamily="18" charset="0"/>
                        </a:rPr>
                        <a:t>II</a:t>
                      </a:r>
                      <a:r>
                        <a:rPr lang="en-US" b="0" baseline="0" dirty="0" smtClean="0">
                          <a:solidFill>
                            <a:schemeClr val="tx1"/>
                          </a:solidFill>
                          <a:latin typeface="Times New Roman" pitchFamily="18" charset="0"/>
                          <a:cs typeface="Times New Roman" pitchFamily="18" charset="0"/>
                        </a:rPr>
                        <a:t> </a:t>
                      </a:r>
                      <a:r>
                        <a:rPr lang="ru-RU" b="0" baseline="0" dirty="0" smtClean="0">
                          <a:solidFill>
                            <a:schemeClr val="tx1"/>
                          </a:solidFill>
                          <a:latin typeface="Times New Roman" pitchFamily="18" charset="0"/>
                          <a:cs typeface="Times New Roman" pitchFamily="18" charset="0"/>
                        </a:rPr>
                        <a:t>класс опасности</a:t>
                      </a:r>
                      <a:endParaRPr lang="ru-RU" b="0" dirty="0" smtClean="0">
                        <a:solidFill>
                          <a:schemeClr val="tx1"/>
                        </a:solidFill>
                        <a:latin typeface="Times New Roman" pitchFamily="18" charset="0"/>
                        <a:cs typeface="Times New Roman" pitchFamily="18" charset="0"/>
                      </a:endParaRPr>
                    </a:p>
                  </a:txBody>
                  <a:tcPr>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b="0" dirty="0" smtClean="0">
                          <a:solidFill>
                            <a:schemeClr val="tx1"/>
                          </a:solidFill>
                          <a:latin typeface="Times New Roman" pitchFamily="18" charset="0"/>
                          <a:cs typeface="Times New Roman" pitchFamily="18" charset="0"/>
                        </a:rPr>
                        <a:t>III</a:t>
                      </a:r>
                      <a:r>
                        <a:rPr lang="en-US" b="0" baseline="0" dirty="0" smtClean="0">
                          <a:solidFill>
                            <a:schemeClr val="tx1"/>
                          </a:solidFill>
                          <a:latin typeface="Times New Roman" pitchFamily="18" charset="0"/>
                          <a:cs typeface="Times New Roman" pitchFamily="18" charset="0"/>
                        </a:rPr>
                        <a:t> </a:t>
                      </a:r>
                      <a:r>
                        <a:rPr lang="ru-RU" b="0" baseline="0" dirty="0" smtClean="0">
                          <a:solidFill>
                            <a:schemeClr val="tx1"/>
                          </a:solidFill>
                          <a:latin typeface="Times New Roman" pitchFamily="18" charset="0"/>
                          <a:cs typeface="Times New Roman" pitchFamily="18" charset="0"/>
                        </a:rPr>
                        <a:t>класс опасности</a:t>
                      </a:r>
                      <a:endParaRPr lang="ru-RU" b="0" dirty="0" smtClean="0">
                        <a:solidFill>
                          <a:schemeClr val="tx1"/>
                        </a:solidFill>
                        <a:latin typeface="Times New Roman" pitchFamily="18" charset="0"/>
                        <a:cs typeface="Times New Roman" pitchFamily="18" charset="0"/>
                      </a:endParaRPr>
                    </a:p>
                  </a:txBody>
                  <a:tcPr>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b="0" dirty="0" smtClean="0">
                          <a:solidFill>
                            <a:schemeClr val="tx1"/>
                          </a:solidFill>
                          <a:latin typeface="Times New Roman" pitchFamily="18" charset="0"/>
                          <a:cs typeface="Times New Roman" pitchFamily="18" charset="0"/>
                        </a:rPr>
                        <a:t>IV</a:t>
                      </a:r>
                      <a:r>
                        <a:rPr lang="en-US" b="0" baseline="0" dirty="0" smtClean="0">
                          <a:solidFill>
                            <a:schemeClr val="tx1"/>
                          </a:solidFill>
                          <a:latin typeface="Times New Roman" pitchFamily="18" charset="0"/>
                          <a:cs typeface="Times New Roman" pitchFamily="18" charset="0"/>
                        </a:rPr>
                        <a:t> </a:t>
                      </a:r>
                      <a:r>
                        <a:rPr lang="ru-RU" b="0" baseline="0" dirty="0" smtClean="0">
                          <a:solidFill>
                            <a:schemeClr val="tx1"/>
                          </a:solidFill>
                          <a:latin typeface="Times New Roman" pitchFamily="18" charset="0"/>
                          <a:cs typeface="Times New Roman" pitchFamily="18" charset="0"/>
                        </a:rPr>
                        <a:t>класс опасности</a:t>
                      </a:r>
                      <a:endParaRPr lang="ru-RU" b="0" dirty="0" smtClean="0">
                        <a:solidFill>
                          <a:schemeClr val="tx1"/>
                        </a:solidFill>
                        <a:latin typeface="Times New Roman" pitchFamily="18" charset="0"/>
                        <a:cs typeface="Times New Roman" pitchFamily="18" charset="0"/>
                      </a:endParaRPr>
                    </a:p>
                  </a:txBody>
                  <a:tcPr>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lnTlToBr w="12700" cmpd="sng">
                      <a:noFill/>
                      <a:prstDash val="solid"/>
                    </a:lnTlToBr>
                    <a:lnBlToTr w="12700" cmpd="sng">
                      <a:noFill/>
                      <a:prstDash val="solid"/>
                    </a:lnBlToTr>
                    <a:noFill/>
                  </a:tcPr>
                </a:tc>
              </a:tr>
              <a:tr h="324000">
                <a:tc>
                  <a:txBody>
                    <a:bodyPr/>
                    <a:lstStyle/>
                    <a:p>
                      <a:pPr algn="ctr"/>
                      <a:r>
                        <a:rPr lang="ru-RU" sz="1800" b="1" kern="1200" dirty="0" smtClean="0">
                          <a:solidFill>
                            <a:schemeClr val="dk1"/>
                          </a:solidFill>
                          <a:effectLst/>
                          <a:latin typeface="Times New Roman" pitchFamily="18" charset="0"/>
                          <a:ea typeface="+mn-ea"/>
                          <a:cs typeface="Times New Roman" pitchFamily="18" charset="0"/>
                        </a:rPr>
                        <a:t>19</a:t>
                      </a:r>
                      <a:endParaRPr lang="ru-RU" b="1" dirty="0">
                        <a:solidFill>
                          <a:schemeClr val="tx1"/>
                        </a:solidFill>
                        <a:latin typeface="Times New Roman" pitchFamily="18" charset="0"/>
                        <a:cs typeface="Times New Roman" pitchFamily="18" charset="0"/>
                      </a:endParaRPr>
                    </a:p>
                  </a:txBody>
                  <a:tcPr>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ru-RU" sz="1800" b="1" kern="1200" dirty="0" smtClean="0">
                          <a:solidFill>
                            <a:schemeClr val="dk1"/>
                          </a:solidFill>
                          <a:effectLst/>
                          <a:latin typeface="Times New Roman" pitchFamily="18" charset="0"/>
                          <a:ea typeface="+mn-ea"/>
                          <a:cs typeface="Times New Roman" pitchFamily="18" charset="0"/>
                        </a:rPr>
                        <a:t>216</a:t>
                      </a:r>
                      <a:endParaRPr lang="ru-RU" b="1" dirty="0">
                        <a:solidFill>
                          <a:schemeClr val="tx1"/>
                        </a:solidFill>
                        <a:latin typeface="Times New Roman" pitchFamily="18" charset="0"/>
                        <a:cs typeface="Times New Roman" pitchFamily="18" charset="0"/>
                      </a:endParaRPr>
                    </a:p>
                  </a:txBody>
                  <a:tcPr>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ru-RU" sz="1800" b="1" kern="1200" dirty="0" smtClean="0">
                          <a:solidFill>
                            <a:schemeClr val="dk1"/>
                          </a:solidFill>
                          <a:effectLst/>
                          <a:latin typeface="Times New Roman" pitchFamily="18" charset="0"/>
                          <a:ea typeface="+mn-ea"/>
                          <a:cs typeface="Times New Roman" pitchFamily="18" charset="0"/>
                        </a:rPr>
                        <a:t>6</a:t>
                      </a:r>
                      <a:endParaRPr lang="ru-RU" b="1" dirty="0">
                        <a:solidFill>
                          <a:schemeClr val="tx1"/>
                        </a:solidFill>
                        <a:latin typeface="Times New Roman" pitchFamily="18" charset="0"/>
                        <a:cs typeface="Times New Roman" pitchFamily="18" charset="0"/>
                      </a:endParaRPr>
                    </a:p>
                  </a:txBody>
                  <a:tcPr>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ru-RU" sz="1800" b="1" kern="1200" dirty="0" smtClean="0">
                          <a:solidFill>
                            <a:schemeClr val="dk1"/>
                          </a:solidFill>
                          <a:effectLst/>
                          <a:latin typeface="Times New Roman" pitchFamily="18" charset="0"/>
                          <a:ea typeface="+mn-ea"/>
                          <a:cs typeface="Times New Roman" pitchFamily="18" charset="0"/>
                        </a:rPr>
                        <a:t>7</a:t>
                      </a:r>
                      <a:endParaRPr lang="ru-RU" b="1" dirty="0">
                        <a:solidFill>
                          <a:schemeClr val="tx1"/>
                        </a:solidFill>
                        <a:latin typeface="Times New Roman" pitchFamily="18" charset="0"/>
                        <a:cs typeface="Times New Roman" pitchFamily="18" charset="0"/>
                      </a:endParaRPr>
                    </a:p>
                  </a:txBody>
                  <a:tcPr>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lnTlToBr w="12700" cmpd="sng">
                      <a:noFill/>
                      <a:prstDash val="solid"/>
                    </a:lnTlToBr>
                    <a:lnBlToTr w="12700" cmpd="sng">
                      <a:noFill/>
                      <a:prstDash val="solid"/>
                    </a:lnBlToTr>
                    <a:noFill/>
                  </a:tcPr>
                </a:tc>
              </a:tr>
            </a:tbl>
          </a:graphicData>
        </a:graphic>
      </p:graphicFrame>
    </p:spTree>
    <p:extLst>
      <p:ext uri="{BB962C8B-B14F-4D97-AF65-F5344CB8AC3E}">
        <p14:creationId xmlns:p14="http://schemas.microsoft.com/office/powerpoint/2010/main" val="65671270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1" descr="fsetan_emblema2007"/>
          <p:cNvPicPr>
            <a:picLocks noChangeAspect="1" noChangeArrowheads="1"/>
          </p:cNvPicPr>
          <p:nvPr/>
        </p:nvPicPr>
        <p:blipFill>
          <a:blip r:embed="rId2" cstate="print"/>
          <a:srcRect/>
          <a:stretch>
            <a:fillRect/>
          </a:stretch>
        </p:blipFill>
        <p:spPr bwMode="auto">
          <a:xfrm>
            <a:off x="504009" y="282511"/>
            <a:ext cx="702037" cy="842233"/>
          </a:xfrm>
          <a:prstGeom prst="rect">
            <a:avLst/>
          </a:prstGeom>
          <a:noFill/>
          <a:ln w="9525">
            <a:noFill/>
            <a:miter lim="800000"/>
            <a:headEnd/>
            <a:tailEnd/>
          </a:ln>
        </p:spPr>
      </p:pic>
      <p:sp>
        <p:nvSpPr>
          <p:cNvPr id="6" name="Рамка 5"/>
          <p:cNvSpPr/>
          <p:nvPr/>
        </p:nvSpPr>
        <p:spPr>
          <a:xfrm>
            <a:off x="251520" y="57464"/>
            <a:ext cx="8624444" cy="1211296"/>
          </a:xfrm>
          <a:prstGeom prst="frame">
            <a:avLst>
              <a:gd name="adj1" fmla="val 10240"/>
            </a:avLst>
          </a:prstGeom>
          <a:blipFill dpi="0" rotWithShape="1">
            <a:blip r:embed="rId3">
              <a:alphaModFix amt="40000"/>
            </a:blip>
            <a:srcRect/>
            <a:tile tx="0" ty="0" sx="100000" sy="100000" flip="none" algn="tl"/>
          </a:blipFill>
          <a:effectLst/>
        </p:spPr>
        <p:style>
          <a:lnRef idx="0">
            <a:schemeClr val="accent6"/>
          </a:lnRef>
          <a:fillRef idx="3">
            <a:schemeClr val="accent6"/>
          </a:fillRef>
          <a:effectRef idx="3">
            <a:schemeClr val="accent6"/>
          </a:effectRef>
          <a:fontRef idx="minor">
            <a:schemeClr val="lt1"/>
          </a:fontRef>
        </p:style>
        <p:txBody>
          <a:bodyPr rtlCol="0" anchor="ctr"/>
          <a:lstStyle/>
          <a:p>
            <a:pPr algn="ctr"/>
            <a:r>
              <a:rPr lang="ru-RU" sz="2000" dirty="0">
                <a:ln w="10541" cmpd="sng">
                  <a:solidFill>
                    <a:prstClr val="black"/>
                  </a:solidFill>
                  <a:prstDash val="solid"/>
                </a:ln>
                <a:solidFill>
                  <a:prstClr val="black"/>
                </a:solidFill>
                <a:latin typeface="Times New Roman" pitchFamily="18" charset="0"/>
                <a:cs typeface="Times New Roman" pitchFamily="18" charset="0"/>
              </a:rPr>
              <a:t>Средне-Поволжское управление Федеральной службы </a:t>
            </a:r>
            <a:br>
              <a:rPr lang="ru-RU" sz="2000" dirty="0">
                <a:ln w="10541" cmpd="sng">
                  <a:solidFill>
                    <a:prstClr val="black"/>
                  </a:solidFill>
                  <a:prstDash val="solid"/>
                </a:ln>
                <a:solidFill>
                  <a:prstClr val="black"/>
                </a:solidFill>
                <a:latin typeface="Times New Roman" pitchFamily="18" charset="0"/>
                <a:cs typeface="Times New Roman" pitchFamily="18" charset="0"/>
              </a:rPr>
            </a:br>
            <a:r>
              <a:rPr lang="ru-RU" sz="2000" dirty="0">
                <a:ln w="10541" cmpd="sng">
                  <a:solidFill>
                    <a:prstClr val="black"/>
                  </a:solidFill>
                  <a:prstDash val="solid"/>
                </a:ln>
                <a:solidFill>
                  <a:prstClr val="black"/>
                </a:solidFill>
                <a:latin typeface="Times New Roman" pitchFamily="18" charset="0"/>
                <a:cs typeface="Times New Roman" pitchFamily="18" charset="0"/>
              </a:rPr>
              <a:t>по экологическому, технологическому и атомному </a:t>
            </a:r>
            <a:r>
              <a:rPr lang="ru-RU" sz="2000" dirty="0" smtClean="0">
                <a:ln w="10541" cmpd="sng">
                  <a:solidFill>
                    <a:prstClr val="black"/>
                  </a:solidFill>
                  <a:prstDash val="solid"/>
                </a:ln>
                <a:solidFill>
                  <a:prstClr val="black"/>
                </a:solidFill>
                <a:latin typeface="Times New Roman" pitchFamily="18" charset="0"/>
                <a:cs typeface="Times New Roman" pitchFamily="18" charset="0"/>
              </a:rPr>
              <a:t>надзору</a:t>
            </a:r>
            <a:endParaRPr lang="ru-RU" sz="2000" dirty="0">
              <a:ln w="10541" cmpd="sng">
                <a:solidFill>
                  <a:prstClr val="black"/>
                </a:solidFill>
                <a:prstDash val="solid"/>
              </a:ln>
              <a:solidFill>
                <a:prstClr val="black"/>
              </a:solidFill>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8" name="Лента лицом вверх 7"/>
          <p:cNvSpPr/>
          <p:nvPr/>
        </p:nvSpPr>
        <p:spPr>
          <a:xfrm>
            <a:off x="8172400" y="6381328"/>
            <a:ext cx="971600" cy="476672"/>
          </a:xfrm>
          <a:prstGeom prst="ribbon2">
            <a:avLst/>
          </a:prstGeom>
          <a:ln>
            <a:solidFill>
              <a:srgbClr val="C00000"/>
            </a:solidFill>
          </a:ln>
        </p:spPr>
        <p:style>
          <a:lnRef idx="2">
            <a:schemeClr val="accent1"/>
          </a:lnRef>
          <a:fillRef idx="1">
            <a:schemeClr val="lt1"/>
          </a:fillRef>
          <a:effectRef idx="0">
            <a:schemeClr val="accent1"/>
          </a:effectRef>
          <a:fontRef idx="minor">
            <a:schemeClr val="dk1"/>
          </a:fontRef>
        </p:style>
        <p:txBody>
          <a:bodyPr rtlCol="0" anchor="ctr"/>
          <a:lstStyle/>
          <a:p>
            <a:pPr algn="ctr"/>
            <a:endParaRPr lang="ru-RU"/>
          </a:p>
        </p:txBody>
      </p:sp>
      <p:sp>
        <p:nvSpPr>
          <p:cNvPr id="9" name="Номер слайда 3"/>
          <p:cNvSpPr>
            <a:spLocks noGrp="1"/>
          </p:cNvSpPr>
          <p:nvPr>
            <p:ph type="sldNum" sz="quarter" idx="12"/>
          </p:nvPr>
        </p:nvSpPr>
        <p:spPr>
          <a:xfrm>
            <a:off x="6686872" y="6397482"/>
            <a:ext cx="2133600" cy="365125"/>
          </a:xfrm>
        </p:spPr>
        <p:txBody>
          <a:bodyPr/>
          <a:lstStyle/>
          <a:p>
            <a:fld id="{D135DFED-7B62-4FA1-AA6A-ED676FD36577}" type="slidenum">
              <a:rPr lang="ru-RU" sz="2000" smtClean="0">
                <a:solidFill>
                  <a:srgbClr val="C00000"/>
                </a:solidFill>
              </a:rPr>
              <a:pPr/>
              <a:t>6</a:t>
            </a:fld>
            <a:endParaRPr lang="ru-RU" sz="2000" dirty="0">
              <a:solidFill>
                <a:srgbClr val="C00000"/>
              </a:solidFill>
            </a:endParaRPr>
          </a:p>
        </p:txBody>
      </p:sp>
      <p:sp>
        <p:nvSpPr>
          <p:cNvPr id="10" name="Трапеция 9"/>
          <p:cNvSpPr/>
          <p:nvPr/>
        </p:nvSpPr>
        <p:spPr>
          <a:xfrm>
            <a:off x="3851920" y="6453336"/>
            <a:ext cx="1440159" cy="72000"/>
          </a:xfrm>
          <a:prstGeom prst="trapezoid">
            <a:avLst/>
          </a:prstGeom>
          <a:solidFill>
            <a:schemeClr val="bg1"/>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1" name="Трапеция 10"/>
          <p:cNvSpPr/>
          <p:nvPr/>
        </p:nvSpPr>
        <p:spPr>
          <a:xfrm>
            <a:off x="3131840" y="6597360"/>
            <a:ext cx="2880319" cy="72000"/>
          </a:xfrm>
          <a:prstGeom prst="trapezoid">
            <a:avLst/>
          </a:prstGeom>
          <a:solidFill>
            <a:srgbClr val="0070C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2" name="Трапеция 11"/>
          <p:cNvSpPr/>
          <p:nvPr/>
        </p:nvSpPr>
        <p:spPr>
          <a:xfrm>
            <a:off x="2411760" y="6741376"/>
            <a:ext cx="4320480" cy="72000"/>
          </a:xfrm>
          <a:prstGeom prst="trapezoid">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9" name="Блок-схема: документ 18"/>
          <p:cNvSpPr/>
          <p:nvPr/>
        </p:nvSpPr>
        <p:spPr>
          <a:xfrm>
            <a:off x="267736" y="1268760"/>
            <a:ext cx="8624444" cy="720080"/>
          </a:xfrm>
          <a:prstGeom prst="flowChartDocument">
            <a:avLst/>
          </a:prstGeom>
          <a:blipFill dpi="0" rotWithShape="1">
            <a:blip r:embed="rId4">
              <a:alphaModFix amt="15000"/>
              <a:extLst>
                <a:ext uri="{28A0092B-C50C-407E-A947-70E740481C1C}">
                  <a14:useLocalDpi xmlns:a14="http://schemas.microsoft.com/office/drawing/2010/main" val="0"/>
                </a:ext>
              </a:extLst>
            </a:blip>
            <a:srcRect/>
            <a:stretch>
              <a:fillRect/>
            </a:stretch>
          </a:blip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dirty="0">
                <a:solidFill>
                  <a:schemeClr val="tx1"/>
                </a:solidFill>
                <a:latin typeface="Times New Roman" pitchFamily="18" charset="0"/>
                <a:cs typeface="Times New Roman" pitchFamily="18" charset="0"/>
              </a:rPr>
              <a:t>Основные показатели надзорной деятельности в области промышленной </a:t>
            </a:r>
            <a:r>
              <a:rPr lang="ru-RU" sz="1600" b="1" dirty="0" smtClean="0">
                <a:solidFill>
                  <a:schemeClr val="tx1"/>
                </a:solidFill>
                <a:latin typeface="Times New Roman" pitchFamily="18" charset="0"/>
                <a:cs typeface="Times New Roman" pitchFamily="18" charset="0"/>
              </a:rPr>
              <a:t>безопасности </a:t>
            </a:r>
            <a:r>
              <a:rPr lang="ru-RU" sz="1600" b="1" dirty="0">
                <a:solidFill>
                  <a:schemeClr val="tx1"/>
                </a:solidFill>
                <a:latin typeface="Times New Roman" pitchFamily="18" charset="0"/>
                <a:cs typeface="Times New Roman" pitchFamily="18" charset="0"/>
              </a:rPr>
              <a:t>на опасных производственных объектах нефтегазового комплекса в таблице:</a:t>
            </a:r>
            <a:endParaRPr lang="ru-RU" sz="1600" dirty="0">
              <a:solidFill>
                <a:schemeClr val="tx1"/>
              </a:solidFill>
              <a:effectLst/>
              <a:latin typeface="Times New Roman" pitchFamily="18" charset="0"/>
              <a:cs typeface="Times New Roman" pitchFamily="18" charset="0"/>
            </a:endParaRPr>
          </a:p>
        </p:txBody>
      </p:sp>
      <p:graphicFrame>
        <p:nvGraphicFramePr>
          <p:cNvPr id="2" name="Таблица 1"/>
          <p:cNvGraphicFramePr>
            <a:graphicFrameLocks noGrp="1"/>
          </p:cNvGraphicFramePr>
          <p:nvPr>
            <p:extLst>
              <p:ext uri="{D42A27DB-BD31-4B8C-83A1-F6EECF244321}">
                <p14:modId xmlns:p14="http://schemas.microsoft.com/office/powerpoint/2010/main" val="1868900308"/>
              </p:ext>
            </p:extLst>
          </p:nvPr>
        </p:nvGraphicFramePr>
        <p:xfrm>
          <a:off x="295231" y="2002599"/>
          <a:ext cx="8553535" cy="4497667"/>
        </p:xfrm>
        <a:graphic>
          <a:graphicData uri="http://schemas.openxmlformats.org/drawingml/2006/table">
            <a:tbl>
              <a:tblPr firstRow="1" firstCol="1" bandRow="1">
                <a:tableStyleId>{5C22544A-7EE6-4342-B048-85BDC9FD1C3A}</a:tableStyleId>
              </a:tblPr>
              <a:tblGrid>
                <a:gridCol w="629943"/>
                <a:gridCol w="5403612"/>
                <a:gridCol w="1296144"/>
                <a:gridCol w="1223836"/>
              </a:tblGrid>
              <a:tr h="319273">
                <a:tc>
                  <a:txBody>
                    <a:bodyPr/>
                    <a:lstStyle/>
                    <a:p>
                      <a:pPr algn="ctr">
                        <a:lnSpc>
                          <a:spcPct val="115000"/>
                        </a:lnSpc>
                        <a:spcAft>
                          <a:spcPts val="0"/>
                        </a:spcAft>
                      </a:pPr>
                      <a:r>
                        <a:rPr lang="ru-RU" sz="1200" dirty="0">
                          <a:effectLst/>
                        </a:rPr>
                        <a:t>№ п/п</a:t>
                      </a:r>
                      <a:endParaRPr lang="ru-RU" sz="1200" dirty="0">
                        <a:effectLst/>
                        <a:latin typeface="Times New Roman"/>
                        <a:ea typeface="Times New Roman"/>
                      </a:endParaRPr>
                    </a:p>
                  </a:txBody>
                  <a:tcPr marL="60787" marR="60787" marT="0" marB="0"/>
                </a:tc>
                <a:tc>
                  <a:txBody>
                    <a:bodyPr/>
                    <a:lstStyle/>
                    <a:p>
                      <a:pPr algn="ctr">
                        <a:lnSpc>
                          <a:spcPct val="115000"/>
                        </a:lnSpc>
                        <a:spcAft>
                          <a:spcPts val="0"/>
                        </a:spcAft>
                      </a:pPr>
                      <a:r>
                        <a:rPr lang="ru-RU" sz="1200" dirty="0">
                          <a:effectLst/>
                        </a:rPr>
                        <a:t>Основные показатели надзорной деятельности</a:t>
                      </a:r>
                      <a:endParaRPr lang="ru-RU" sz="1200" dirty="0">
                        <a:effectLst/>
                        <a:latin typeface="Times New Roman"/>
                        <a:ea typeface="Times New Roman"/>
                      </a:endParaRPr>
                    </a:p>
                  </a:txBody>
                  <a:tcPr marL="60787" marR="60787" marT="0" marB="0"/>
                </a:tc>
                <a:tc>
                  <a:txBody>
                    <a:bodyPr/>
                    <a:lstStyle/>
                    <a:p>
                      <a:pPr algn="ctr">
                        <a:lnSpc>
                          <a:spcPct val="115000"/>
                        </a:lnSpc>
                        <a:spcAft>
                          <a:spcPts val="0"/>
                        </a:spcAft>
                        <a:tabLst>
                          <a:tab pos="123825" algn="l"/>
                          <a:tab pos="424180" algn="ctr"/>
                        </a:tabLst>
                      </a:pPr>
                      <a:r>
                        <a:rPr lang="ru-RU" sz="1200">
                          <a:effectLst/>
                        </a:rPr>
                        <a:t>9 мес. 2022г.</a:t>
                      </a:r>
                      <a:endParaRPr lang="ru-RU" sz="1200">
                        <a:effectLst/>
                        <a:latin typeface="Times New Roman"/>
                        <a:ea typeface="Times New Roman"/>
                      </a:endParaRPr>
                    </a:p>
                  </a:txBody>
                  <a:tcPr marL="60787" marR="60787" marT="0" marB="0" anchor="ctr"/>
                </a:tc>
                <a:tc>
                  <a:txBody>
                    <a:bodyPr/>
                    <a:lstStyle/>
                    <a:p>
                      <a:pPr algn="ctr">
                        <a:lnSpc>
                          <a:spcPct val="115000"/>
                        </a:lnSpc>
                        <a:spcAft>
                          <a:spcPts val="0"/>
                        </a:spcAft>
                        <a:tabLst>
                          <a:tab pos="123825" algn="l"/>
                          <a:tab pos="424180" algn="ctr"/>
                        </a:tabLst>
                      </a:pPr>
                      <a:r>
                        <a:rPr lang="ru-RU" sz="1200">
                          <a:effectLst/>
                        </a:rPr>
                        <a:t>9 мес. 2023г.</a:t>
                      </a:r>
                      <a:endParaRPr lang="ru-RU" sz="1200">
                        <a:effectLst/>
                        <a:latin typeface="Times New Roman"/>
                        <a:ea typeface="Times New Roman"/>
                      </a:endParaRPr>
                    </a:p>
                  </a:txBody>
                  <a:tcPr marL="60787" marR="60787" marT="0" marB="0" anchor="ctr"/>
                </a:tc>
              </a:tr>
              <a:tr h="193248">
                <a:tc>
                  <a:txBody>
                    <a:bodyPr/>
                    <a:lstStyle/>
                    <a:p>
                      <a:pPr algn="just">
                        <a:lnSpc>
                          <a:spcPct val="115000"/>
                        </a:lnSpc>
                        <a:spcAft>
                          <a:spcPts val="0"/>
                        </a:spcAft>
                      </a:pPr>
                      <a:r>
                        <a:rPr lang="ru-RU" sz="1200">
                          <a:effectLst/>
                        </a:rPr>
                        <a:t>1.</a:t>
                      </a:r>
                      <a:endParaRPr lang="ru-RU" sz="1200">
                        <a:effectLst/>
                        <a:latin typeface="Times New Roman"/>
                        <a:ea typeface="Times New Roman"/>
                      </a:endParaRPr>
                    </a:p>
                  </a:txBody>
                  <a:tcPr marL="60787" marR="60787" marT="0" marB="0"/>
                </a:tc>
                <a:tc>
                  <a:txBody>
                    <a:bodyPr/>
                    <a:lstStyle/>
                    <a:p>
                      <a:pPr algn="l">
                        <a:lnSpc>
                          <a:spcPct val="115000"/>
                        </a:lnSpc>
                        <a:spcAft>
                          <a:spcPts val="0"/>
                        </a:spcAft>
                      </a:pPr>
                      <a:r>
                        <a:rPr lang="ru-RU" sz="1200">
                          <a:effectLst/>
                        </a:rPr>
                        <a:t>Количество проверок, всего, в том числе:</a:t>
                      </a:r>
                      <a:endParaRPr lang="ru-RU" sz="1200">
                        <a:effectLst/>
                        <a:latin typeface="Times New Roman"/>
                        <a:ea typeface="Times New Roman"/>
                      </a:endParaRPr>
                    </a:p>
                  </a:txBody>
                  <a:tcPr marL="60787" marR="60787" marT="0" marB="0"/>
                </a:tc>
                <a:tc>
                  <a:txBody>
                    <a:bodyPr/>
                    <a:lstStyle/>
                    <a:p>
                      <a:pPr algn="ctr">
                        <a:lnSpc>
                          <a:spcPct val="115000"/>
                        </a:lnSpc>
                        <a:spcAft>
                          <a:spcPts val="0"/>
                        </a:spcAft>
                      </a:pPr>
                      <a:r>
                        <a:rPr lang="ru-RU" sz="1200">
                          <a:effectLst/>
                        </a:rPr>
                        <a:t>303</a:t>
                      </a:r>
                      <a:endParaRPr lang="ru-RU" sz="1200">
                        <a:effectLst/>
                        <a:latin typeface="Times New Roman"/>
                        <a:ea typeface="Times New Roman"/>
                      </a:endParaRPr>
                    </a:p>
                  </a:txBody>
                  <a:tcPr marL="60787" marR="60787" marT="0" marB="0" anchor="ctr"/>
                </a:tc>
                <a:tc>
                  <a:txBody>
                    <a:bodyPr/>
                    <a:lstStyle/>
                    <a:p>
                      <a:pPr algn="ctr">
                        <a:lnSpc>
                          <a:spcPct val="115000"/>
                        </a:lnSpc>
                        <a:spcAft>
                          <a:spcPts val="0"/>
                        </a:spcAft>
                      </a:pPr>
                      <a:r>
                        <a:rPr lang="ru-RU" sz="1200">
                          <a:effectLst/>
                        </a:rPr>
                        <a:t>447</a:t>
                      </a:r>
                      <a:endParaRPr lang="ru-RU" sz="1200">
                        <a:effectLst/>
                        <a:latin typeface="Times New Roman"/>
                        <a:ea typeface="Times New Roman"/>
                      </a:endParaRPr>
                    </a:p>
                  </a:txBody>
                  <a:tcPr marL="60787" marR="60787" marT="0" marB="0" anchor="ctr"/>
                </a:tc>
              </a:tr>
              <a:tr h="193248">
                <a:tc>
                  <a:txBody>
                    <a:bodyPr/>
                    <a:lstStyle/>
                    <a:p>
                      <a:pPr algn="just">
                        <a:lnSpc>
                          <a:spcPct val="115000"/>
                        </a:lnSpc>
                        <a:spcAft>
                          <a:spcPts val="0"/>
                        </a:spcAft>
                      </a:pPr>
                      <a:r>
                        <a:rPr lang="ru-RU" sz="1200">
                          <a:effectLst/>
                        </a:rPr>
                        <a:t>1.1</a:t>
                      </a:r>
                      <a:endParaRPr lang="ru-RU" sz="1200">
                        <a:effectLst/>
                        <a:latin typeface="Times New Roman"/>
                        <a:ea typeface="Times New Roman"/>
                      </a:endParaRPr>
                    </a:p>
                  </a:txBody>
                  <a:tcPr marL="60787" marR="60787" marT="0" marB="0"/>
                </a:tc>
                <a:tc>
                  <a:txBody>
                    <a:bodyPr/>
                    <a:lstStyle/>
                    <a:p>
                      <a:pPr algn="just">
                        <a:lnSpc>
                          <a:spcPct val="115000"/>
                        </a:lnSpc>
                        <a:spcAft>
                          <a:spcPts val="0"/>
                        </a:spcAft>
                      </a:pPr>
                      <a:r>
                        <a:rPr lang="ru-RU" sz="1200">
                          <a:effectLst/>
                        </a:rPr>
                        <a:t>плановые проверки</a:t>
                      </a:r>
                      <a:endParaRPr lang="ru-RU" sz="1200">
                        <a:effectLst/>
                        <a:latin typeface="Times New Roman"/>
                        <a:ea typeface="Times New Roman"/>
                      </a:endParaRPr>
                    </a:p>
                  </a:txBody>
                  <a:tcPr marL="60787" marR="60787" marT="0" marB="0"/>
                </a:tc>
                <a:tc>
                  <a:txBody>
                    <a:bodyPr/>
                    <a:lstStyle/>
                    <a:p>
                      <a:pPr algn="ctr">
                        <a:lnSpc>
                          <a:spcPct val="115000"/>
                        </a:lnSpc>
                        <a:spcAft>
                          <a:spcPts val="0"/>
                        </a:spcAft>
                      </a:pPr>
                      <a:r>
                        <a:rPr lang="ru-RU" sz="1200">
                          <a:effectLst/>
                        </a:rPr>
                        <a:t>4</a:t>
                      </a:r>
                      <a:endParaRPr lang="ru-RU" sz="1200">
                        <a:effectLst/>
                        <a:latin typeface="Times New Roman"/>
                        <a:ea typeface="Times New Roman"/>
                      </a:endParaRPr>
                    </a:p>
                  </a:txBody>
                  <a:tcPr marL="60787" marR="60787" marT="0" marB="0" anchor="ctr"/>
                </a:tc>
                <a:tc>
                  <a:txBody>
                    <a:bodyPr/>
                    <a:lstStyle/>
                    <a:p>
                      <a:pPr algn="ctr">
                        <a:lnSpc>
                          <a:spcPct val="115000"/>
                        </a:lnSpc>
                        <a:spcAft>
                          <a:spcPts val="0"/>
                        </a:spcAft>
                      </a:pPr>
                      <a:r>
                        <a:rPr lang="ru-RU" sz="1200">
                          <a:effectLst/>
                        </a:rPr>
                        <a:t>111</a:t>
                      </a:r>
                      <a:endParaRPr lang="ru-RU" sz="1200">
                        <a:effectLst/>
                        <a:latin typeface="Times New Roman"/>
                        <a:ea typeface="Times New Roman"/>
                      </a:endParaRPr>
                    </a:p>
                  </a:txBody>
                  <a:tcPr marL="60787" marR="60787" marT="0" marB="0" anchor="ctr"/>
                </a:tc>
              </a:tr>
              <a:tr h="193248">
                <a:tc>
                  <a:txBody>
                    <a:bodyPr/>
                    <a:lstStyle/>
                    <a:p>
                      <a:pPr algn="just">
                        <a:lnSpc>
                          <a:spcPct val="115000"/>
                        </a:lnSpc>
                        <a:spcAft>
                          <a:spcPts val="0"/>
                        </a:spcAft>
                      </a:pPr>
                      <a:r>
                        <a:rPr lang="ru-RU" sz="1200">
                          <a:effectLst/>
                        </a:rPr>
                        <a:t>1.2</a:t>
                      </a:r>
                      <a:endParaRPr lang="ru-RU" sz="1200">
                        <a:effectLst/>
                        <a:latin typeface="Times New Roman"/>
                        <a:ea typeface="Times New Roman"/>
                      </a:endParaRPr>
                    </a:p>
                  </a:txBody>
                  <a:tcPr marL="60787" marR="60787" marT="0" marB="0"/>
                </a:tc>
                <a:tc>
                  <a:txBody>
                    <a:bodyPr/>
                    <a:lstStyle/>
                    <a:p>
                      <a:pPr algn="just">
                        <a:lnSpc>
                          <a:spcPct val="115000"/>
                        </a:lnSpc>
                        <a:spcAft>
                          <a:spcPts val="0"/>
                        </a:spcAft>
                      </a:pPr>
                      <a:r>
                        <a:rPr lang="ru-RU" sz="1200">
                          <a:effectLst/>
                        </a:rPr>
                        <a:t>внеплановые проверки, из них</a:t>
                      </a:r>
                      <a:r>
                        <a:rPr lang="en-US" sz="1200">
                          <a:effectLst/>
                        </a:rPr>
                        <a:t>:</a:t>
                      </a:r>
                      <a:endParaRPr lang="ru-RU" sz="1200">
                        <a:effectLst/>
                        <a:latin typeface="Times New Roman"/>
                        <a:ea typeface="Times New Roman"/>
                      </a:endParaRPr>
                    </a:p>
                  </a:txBody>
                  <a:tcPr marL="60787" marR="60787" marT="0" marB="0"/>
                </a:tc>
                <a:tc>
                  <a:txBody>
                    <a:bodyPr/>
                    <a:lstStyle/>
                    <a:p>
                      <a:pPr algn="ctr">
                        <a:lnSpc>
                          <a:spcPct val="115000"/>
                        </a:lnSpc>
                        <a:spcAft>
                          <a:spcPts val="0"/>
                        </a:spcAft>
                      </a:pPr>
                      <a:r>
                        <a:rPr lang="ru-RU" sz="1200">
                          <a:effectLst/>
                        </a:rPr>
                        <a:t>9</a:t>
                      </a:r>
                      <a:endParaRPr lang="ru-RU" sz="1200">
                        <a:effectLst/>
                        <a:latin typeface="Times New Roman"/>
                        <a:ea typeface="Times New Roman"/>
                      </a:endParaRPr>
                    </a:p>
                  </a:txBody>
                  <a:tcPr marL="60787" marR="60787" marT="0" marB="0" anchor="ctr"/>
                </a:tc>
                <a:tc>
                  <a:txBody>
                    <a:bodyPr/>
                    <a:lstStyle/>
                    <a:p>
                      <a:pPr algn="ctr">
                        <a:lnSpc>
                          <a:spcPct val="115000"/>
                        </a:lnSpc>
                        <a:spcAft>
                          <a:spcPts val="0"/>
                        </a:spcAft>
                      </a:pPr>
                      <a:r>
                        <a:rPr lang="ru-RU" sz="1200">
                          <a:effectLst/>
                        </a:rPr>
                        <a:t>240</a:t>
                      </a:r>
                      <a:endParaRPr lang="ru-RU" sz="1200">
                        <a:effectLst/>
                        <a:latin typeface="Times New Roman"/>
                        <a:ea typeface="Times New Roman"/>
                      </a:endParaRPr>
                    </a:p>
                  </a:txBody>
                  <a:tcPr marL="60787" marR="60787" marT="0" marB="0" anchor="ctr"/>
                </a:tc>
              </a:tr>
              <a:tr h="478909">
                <a:tc>
                  <a:txBody>
                    <a:bodyPr/>
                    <a:lstStyle/>
                    <a:p>
                      <a:pPr algn="just">
                        <a:lnSpc>
                          <a:spcPct val="115000"/>
                        </a:lnSpc>
                        <a:spcAft>
                          <a:spcPts val="0"/>
                        </a:spcAft>
                      </a:pPr>
                      <a:r>
                        <a:rPr lang="ru-RU" sz="1200">
                          <a:effectLst/>
                        </a:rPr>
                        <a:t>1.2.1</a:t>
                      </a:r>
                      <a:endParaRPr lang="ru-RU" sz="1200">
                        <a:effectLst/>
                        <a:latin typeface="Times New Roman"/>
                        <a:ea typeface="Times New Roman"/>
                      </a:endParaRPr>
                    </a:p>
                  </a:txBody>
                  <a:tcPr marL="60787" marR="60787" marT="0" marB="0"/>
                </a:tc>
                <a:tc>
                  <a:txBody>
                    <a:bodyPr/>
                    <a:lstStyle/>
                    <a:p>
                      <a:pPr algn="just">
                        <a:lnSpc>
                          <a:spcPct val="115000"/>
                        </a:lnSpc>
                        <a:spcAft>
                          <a:spcPts val="0"/>
                        </a:spcAft>
                      </a:pPr>
                      <a:r>
                        <a:rPr lang="ru-RU" sz="1200" dirty="0">
                          <a:effectLst/>
                        </a:rPr>
                        <a:t>выявление соответствия объекта контроля параметрам, утверждённым индикаторами риска нарушения обязательных требований</a:t>
                      </a:r>
                      <a:endParaRPr lang="ru-RU" sz="1200" dirty="0">
                        <a:effectLst/>
                        <a:latin typeface="Times New Roman"/>
                        <a:ea typeface="Times New Roman"/>
                      </a:endParaRPr>
                    </a:p>
                  </a:txBody>
                  <a:tcPr marL="60787" marR="60787" marT="0" marB="0"/>
                </a:tc>
                <a:tc>
                  <a:txBody>
                    <a:bodyPr/>
                    <a:lstStyle/>
                    <a:p>
                      <a:pPr algn="ctr">
                        <a:lnSpc>
                          <a:spcPct val="115000"/>
                        </a:lnSpc>
                        <a:spcAft>
                          <a:spcPts val="0"/>
                        </a:spcAft>
                      </a:pPr>
                      <a:r>
                        <a:rPr lang="ru-RU" sz="1200">
                          <a:effectLst/>
                        </a:rPr>
                        <a:t>0</a:t>
                      </a:r>
                      <a:endParaRPr lang="ru-RU" sz="1200">
                        <a:effectLst/>
                        <a:latin typeface="Times New Roman"/>
                        <a:ea typeface="Times New Roman"/>
                      </a:endParaRPr>
                    </a:p>
                  </a:txBody>
                  <a:tcPr marL="60787" marR="60787" marT="0" marB="0" anchor="ctr"/>
                </a:tc>
                <a:tc>
                  <a:txBody>
                    <a:bodyPr/>
                    <a:lstStyle/>
                    <a:p>
                      <a:pPr algn="ctr">
                        <a:lnSpc>
                          <a:spcPct val="115000"/>
                        </a:lnSpc>
                        <a:spcAft>
                          <a:spcPts val="0"/>
                        </a:spcAft>
                      </a:pPr>
                      <a:r>
                        <a:rPr lang="ru-RU" sz="1200">
                          <a:effectLst/>
                        </a:rPr>
                        <a:t>0</a:t>
                      </a:r>
                      <a:endParaRPr lang="ru-RU" sz="1200">
                        <a:effectLst/>
                        <a:latin typeface="Times New Roman"/>
                        <a:ea typeface="Times New Roman"/>
                      </a:endParaRPr>
                    </a:p>
                  </a:txBody>
                  <a:tcPr marL="60787" marR="60787" marT="0" marB="0" anchor="ctr"/>
                </a:tc>
              </a:tr>
              <a:tr h="366192">
                <a:tc>
                  <a:txBody>
                    <a:bodyPr/>
                    <a:lstStyle/>
                    <a:p>
                      <a:pPr algn="just">
                        <a:lnSpc>
                          <a:spcPct val="115000"/>
                        </a:lnSpc>
                        <a:spcAft>
                          <a:spcPts val="0"/>
                        </a:spcAft>
                      </a:pPr>
                      <a:r>
                        <a:rPr lang="ru-RU" sz="1200">
                          <a:effectLst/>
                        </a:rPr>
                        <a:t>1.2.2</a:t>
                      </a:r>
                      <a:endParaRPr lang="ru-RU" sz="1200">
                        <a:effectLst/>
                        <a:latin typeface="Times New Roman"/>
                        <a:ea typeface="Times New Roman"/>
                      </a:endParaRPr>
                    </a:p>
                  </a:txBody>
                  <a:tcPr marL="60787" marR="60787" marT="0" marB="0"/>
                </a:tc>
                <a:tc>
                  <a:txBody>
                    <a:bodyPr/>
                    <a:lstStyle/>
                    <a:p>
                      <a:pPr algn="just">
                        <a:lnSpc>
                          <a:spcPct val="115000"/>
                        </a:lnSpc>
                        <a:spcAft>
                          <a:spcPts val="0"/>
                        </a:spcAft>
                      </a:pPr>
                      <a:r>
                        <a:rPr lang="ru-RU" sz="1200">
                          <a:effectLst/>
                        </a:rPr>
                        <a:t>истечение срока исполнения решения об устранении выявленного нарушения обязательных требований</a:t>
                      </a:r>
                      <a:endParaRPr lang="ru-RU" sz="1200">
                        <a:effectLst/>
                        <a:latin typeface="Times New Roman"/>
                        <a:ea typeface="Times New Roman"/>
                      </a:endParaRPr>
                    </a:p>
                  </a:txBody>
                  <a:tcPr marL="60787" marR="60787" marT="0" marB="0"/>
                </a:tc>
                <a:tc>
                  <a:txBody>
                    <a:bodyPr/>
                    <a:lstStyle/>
                    <a:p>
                      <a:pPr algn="ctr">
                        <a:lnSpc>
                          <a:spcPct val="115000"/>
                        </a:lnSpc>
                        <a:spcAft>
                          <a:spcPts val="0"/>
                        </a:spcAft>
                      </a:pPr>
                      <a:r>
                        <a:rPr lang="ru-RU" sz="1200">
                          <a:effectLst/>
                        </a:rPr>
                        <a:t>1</a:t>
                      </a:r>
                      <a:endParaRPr lang="ru-RU" sz="1200">
                        <a:effectLst/>
                        <a:latin typeface="Times New Roman"/>
                        <a:ea typeface="Times New Roman"/>
                      </a:endParaRPr>
                    </a:p>
                  </a:txBody>
                  <a:tcPr marL="60787" marR="60787" marT="0" marB="0" anchor="ctr"/>
                </a:tc>
                <a:tc>
                  <a:txBody>
                    <a:bodyPr/>
                    <a:lstStyle/>
                    <a:p>
                      <a:pPr algn="ctr">
                        <a:lnSpc>
                          <a:spcPct val="115000"/>
                        </a:lnSpc>
                        <a:spcAft>
                          <a:spcPts val="0"/>
                        </a:spcAft>
                      </a:pPr>
                      <a:r>
                        <a:rPr lang="ru-RU" sz="1200">
                          <a:effectLst/>
                        </a:rPr>
                        <a:t>0</a:t>
                      </a:r>
                      <a:endParaRPr lang="ru-RU" sz="1200">
                        <a:effectLst/>
                        <a:latin typeface="Times New Roman"/>
                        <a:ea typeface="Times New Roman"/>
                      </a:endParaRPr>
                    </a:p>
                  </a:txBody>
                  <a:tcPr marL="60787" marR="60787" marT="0" marB="0" anchor="ctr"/>
                </a:tc>
              </a:tr>
              <a:tr h="638546">
                <a:tc>
                  <a:txBody>
                    <a:bodyPr/>
                    <a:lstStyle/>
                    <a:p>
                      <a:pPr algn="just">
                        <a:lnSpc>
                          <a:spcPct val="115000"/>
                        </a:lnSpc>
                        <a:spcAft>
                          <a:spcPts val="0"/>
                        </a:spcAft>
                      </a:pPr>
                      <a:r>
                        <a:rPr lang="en-US" sz="1200">
                          <a:effectLst/>
                        </a:rPr>
                        <a:t>2</a:t>
                      </a:r>
                      <a:endParaRPr lang="ru-RU" sz="1200">
                        <a:effectLst/>
                        <a:latin typeface="Times New Roman"/>
                        <a:ea typeface="Times New Roman"/>
                      </a:endParaRPr>
                    </a:p>
                  </a:txBody>
                  <a:tcPr marL="60787" marR="60787" marT="0" marB="0"/>
                </a:tc>
                <a:tc>
                  <a:txBody>
                    <a:bodyPr/>
                    <a:lstStyle/>
                    <a:p>
                      <a:pPr algn="just">
                        <a:lnSpc>
                          <a:spcPct val="115000"/>
                        </a:lnSpc>
                        <a:spcAft>
                          <a:spcPts val="0"/>
                        </a:spcAft>
                      </a:pPr>
                      <a:r>
                        <a:rPr lang="ru-RU" sz="1200">
                          <a:effectLst/>
                        </a:rPr>
                        <a:t>Количество контрольных (надзорных) действий в соответствии с утверждённым графиком, проведённых в рамках режима постоянного государственного надзора</a:t>
                      </a:r>
                      <a:endParaRPr lang="ru-RU" sz="1200">
                        <a:effectLst/>
                        <a:latin typeface="Times New Roman"/>
                        <a:ea typeface="Times New Roman"/>
                      </a:endParaRPr>
                    </a:p>
                  </a:txBody>
                  <a:tcPr marL="60787" marR="60787" marT="0" marB="0"/>
                </a:tc>
                <a:tc>
                  <a:txBody>
                    <a:bodyPr/>
                    <a:lstStyle/>
                    <a:p>
                      <a:pPr algn="ctr">
                        <a:lnSpc>
                          <a:spcPct val="115000"/>
                        </a:lnSpc>
                        <a:spcAft>
                          <a:spcPts val="0"/>
                        </a:spcAft>
                      </a:pPr>
                      <a:r>
                        <a:rPr lang="ru-RU" sz="1200">
                          <a:effectLst/>
                        </a:rPr>
                        <a:t>249</a:t>
                      </a:r>
                      <a:endParaRPr lang="ru-RU" sz="1200">
                        <a:effectLst/>
                        <a:latin typeface="Times New Roman"/>
                        <a:ea typeface="Times New Roman"/>
                      </a:endParaRPr>
                    </a:p>
                  </a:txBody>
                  <a:tcPr marL="60787" marR="60787" marT="0" marB="0" anchor="ctr"/>
                </a:tc>
                <a:tc>
                  <a:txBody>
                    <a:bodyPr/>
                    <a:lstStyle/>
                    <a:p>
                      <a:pPr algn="ctr">
                        <a:lnSpc>
                          <a:spcPct val="115000"/>
                        </a:lnSpc>
                        <a:spcAft>
                          <a:spcPts val="0"/>
                        </a:spcAft>
                      </a:pPr>
                      <a:r>
                        <a:rPr lang="ru-RU" sz="1200">
                          <a:effectLst/>
                        </a:rPr>
                        <a:t>312</a:t>
                      </a:r>
                      <a:endParaRPr lang="ru-RU" sz="1200">
                        <a:effectLst/>
                        <a:latin typeface="Times New Roman"/>
                        <a:ea typeface="Times New Roman"/>
                      </a:endParaRPr>
                    </a:p>
                  </a:txBody>
                  <a:tcPr marL="60787" marR="60787" marT="0" marB="0" anchor="ctr"/>
                </a:tc>
              </a:tr>
              <a:tr h="193248">
                <a:tc>
                  <a:txBody>
                    <a:bodyPr/>
                    <a:lstStyle/>
                    <a:p>
                      <a:pPr algn="just">
                        <a:lnSpc>
                          <a:spcPct val="115000"/>
                        </a:lnSpc>
                        <a:spcAft>
                          <a:spcPts val="0"/>
                        </a:spcAft>
                      </a:pPr>
                      <a:r>
                        <a:rPr lang="en-US" sz="1200">
                          <a:effectLst/>
                        </a:rPr>
                        <a:t>3</a:t>
                      </a:r>
                      <a:endParaRPr lang="ru-RU" sz="1200">
                        <a:effectLst/>
                        <a:latin typeface="Times New Roman"/>
                        <a:ea typeface="Times New Roman"/>
                      </a:endParaRPr>
                    </a:p>
                  </a:txBody>
                  <a:tcPr marL="60787" marR="60787" marT="0" marB="0"/>
                </a:tc>
                <a:tc>
                  <a:txBody>
                    <a:bodyPr/>
                    <a:lstStyle/>
                    <a:p>
                      <a:pPr algn="l">
                        <a:lnSpc>
                          <a:spcPct val="115000"/>
                        </a:lnSpc>
                        <a:spcAft>
                          <a:spcPts val="0"/>
                        </a:spcAft>
                      </a:pPr>
                      <a:r>
                        <a:rPr lang="ru-RU" sz="1200">
                          <a:effectLst/>
                        </a:rPr>
                        <a:t>Число поднадзорных предприятий (юридических лиц)</a:t>
                      </a:r>
                      <a:endParaRPr lang="ru-RU" sz="1200">
                        <a:effectLst/>
                        <a:latin typeface="Times New Roman"/>
                        <a:ea typeface="Times New Roman"/>
                      </a:endParaRPr>
                    </a:p>
                  </a:txBody>
                  <a:tcPr marL="60787" marR="60787" marT="0" marB="0" anchor="ctr"/>
                </a:tc>
                <a:tc>
                  <a:txBody>
                    <a:bodyPr/>
                    <a:lstStyle/>
                    <a:p>
                      <a:pPr algn="ctr">
                        <a:lnSpc>
                          <a:spcPct val="115000"/>
                        </a:lnSpc>
                        <a:spcAft>
                          <a:spcPts val="0"/>
                        </a:spcAft>
                      </a:pPr>
                      <a:r>
                        <a:rPr lang="ru-RU" sz="1200">
                          <a:effectLst/>
                        </a:rPr>
                        <a:t>56</a:t>
                      </a:r>
                      <a:endParaRPr lang="ru-RU" sz="1200">
                        <a:effectLst/>
                        <a:latin typeface="Times New Roman"/>
                        <a:ea typeface="Times New Roman"/>
                      </a:endParaRPr>
                    </a:p>
                  </a:txBody>
                  <a:tcPr marL="60787" marR="60787" marT="0" marB="0" anchor="ctr"/>
                </a:tc>
                <a:tc>
                  <a:txBody>
                    <a:bodyPr/>
                    <a:lstStyle/>
                    <a:p>
                      <a:pPr algn="ctr">
                        <a:lnSpc>
                          <a:spcPct val="115000"/>
                        </a:lnSpc>
                        <a:spcAft>
                          <a:spcPts val="0"/>
                        </a:spcAft>
                      </a:pPr>
                      <a:r>
                        <a:rPr lang="ru-RU" sz="1200">
                          <a:effectLst/>
                        </a:rPr>
                        <a:t>61</a:t>
                      </a:r>
                      <a:endParaRPr lang="ru-RU" sz="1200">
                        <a:effectLst/>
                        <a:latin typeface="Times New Roman"/>
                        <a:ea typeface="Times New Roman"/>
                      </a:endParaRPr>
                    </a:p>
                  </a:txBody>
                  <a:tcPr marL="60787" marR="60787" marT="0" marB="0" anchor="ctr"/>
                </a:tc>
              </a:tr>
              <a:tr h="193248">
                <a:tc>
                  <a:txBody>
                    <a:bodyPr/>
                    <a:lstStyle/>
                    <a:p>
                      <a:pPr algn="just">
                        <a:lnSpc>
                          <a:spcPct val="115000"/>
                        </a:lnSpc>
                        <a:spcAft>
                          <a:spcPts val="0"/>
                        </a:spcAft>
                      </a:pPr>
                      <a:r>
                        <a:rPr lang="en-US" sz="1200">
                          <a:effectLst/>
                        </a:rPr>
                        <a:t>4</a:t>
                      </a:r>
                      <a:endParaRPr lang="ru-RU" sz="1200">
                        <a:effectLst/>
                        <a:latin typeface="Times New Roman"/>
                        <a:ea typeface="Times New Roman"/>
                      </a:endParaRPr>
                    </a:p>
                  </a:txBody>
                  <a:tcPr marL="60787" marR="60787" marT="0" marB="0"/>
                </a:tc>
                <a:tc>
                  <a:txBody>
                    <a:bodyPr/>
                    <a:lstStyle/>
                    <a:p>
                      <a:pPr algn="just">
                        <a:lnSpc>
                          <a:spcPct val="115000"/>
                        </a:lnSpc>
                        <a:spcAft>
                          <a:spcPts val="0"/>
                        </a:spcAft>
                      </a:pPr>
                      <a:r>
                        <a:rPr lang="ru-RU" sz="1200">
                          <a:effectLst/>
                        </a:rPr>
                        <a:t>Количество выявленных нарушений</a:t>
                      </a:r>
                      <a:endParaRPr lang="ru-RU" sz="1200">
                        <a:effectLst/>
                        <a:latin typeface="Times New Roman"/>
                        <a:ea typeface="Times New Roman"/>
                      </a:endParaRPr>
                    </a:p>
                  </a:txBody>
                  <a:tcPr marL="60787" marR="60787" marT="0" marB="0"/>
                </a:tc>
                <a:tc>
                  <a:txBody>
                    <a:bodyPr/>
                    <a:lstStyle/>
                    <a:p>
                      <a:pPr algn="ctr">
                        <a:lnSpc>
                          <a:spcPct val="115000"/>
                        </a:lnSpc>
                        <a:spcAft>
                          <a:spcPts val="0"/>
                        </a:spcAft>
                      </a:pPr>
                      <a:r>
                        <a:rPr lang="ru-RU" sz="1200">
                          <a:effectLst/>
                        </a:rPr>
                        <a:t>616</a:t>
                      </a:r>
                      <a:endParaRPr lang="ru-RU" sz="1200">
                        <a:effectLst/>
                        <a:latin typeface="Times New Roman"/>
                        <a:ea typeface="Times New Roman"/>
                      </a:endParaRPr>
                    </a:p>
                  </a:txBody>
                  <a:tcPr marL="60787" marR="60787" marT="0" marB="0" anchor="ctr"/>
                </a:tc>
                <a:tc>
                  <a:txBody>
                    <a:bodyPr/>
                    <a:lstStyle/>
                    <a:p>
                      <a:pPr algn="ctr">
                        <a:lnSpc>
                          <a:spcPct val="115000"/>
                        </a:lnSpc>
                        <a:spcAft>
                          <a:spcPts val="0"/>
                        </a:spcAft>
                      </a:pPr>
                      <a:r>
                        <a:rPr lang="ru-RU" sz="1200">
                          <a:effectLst/>
                        </a:rPr>
                        <a:t>1524</a:t>
                      </a:r>
                      <a:endParaRPr lang="ru-RU" sz="1200">
                        <a:effectLst/>
                        <a:latin typeface="Times New Roman"/>
                        <a:ea typeface="Times New Roman"/>
                      </a:endParaRPr>
                    </a:p>
                  </a:txBody>
                  <a:tcPr marL="60787" marR="60787" marT="0" marB="0" anchor="ctr"/>
                </a:tc>
              </a:tr>
              <a:tr h="319273">
                <a:tc>
                  <a:txBody>
                    <a:bodyPr/>
                    <a:lstStyle/>
                    <a:p>
                      <a:pPr algn="just">
                        <a:lnSpc>
                          <a:spcPct val="115000"/>
                        </a:lnSpc>
                        <a:spcAft>
                          <a:spcPts val="0"/>
                        </a:spcAft>
                      </a:pPr>
                      <a:r>
                        <a:rPr lang="en-US" sz="1200">
                          <a:effectLst/>
                        </a:rPr>
                        <a:t>5</a:t>
                      </a:r>
                      <a:endParaRPr lang="ru-RU" sz="1200">
                        <a:effectLst/>
                        <a:latin typeface="Times New Roman"/>
                        <a:ea typeface="Times New Roman"/>
                      </a:endParaRPr>
                    </a:p>
                  </a:txBody>
                  <a:tcPr marL="60787" marR="60787" marT="0" marB="0"/>
                </a:tc>
                <a:tc>
                  <a:txBody>
                    <a:bodyPr/>
                    <a:lstStyle/>
                    <a:p>
                      <a:pPr algn="l">
                        <a:lnSpc>
                          <a:spcPct val="115000"/>
                        </a:lnSpc>
                        <a:spcAft>
                          <a:spcPts val="0"/>
                        </a:spcAft>
                      </a:pPr>
                      <a:r>
                        <a:rPr lang="ru-RU" sz="1200">
                          <a:effectLst/>
                        </a:rPr>
                        <a:t>Количество наложенных административных наказаний, из них:</a:t>
                      </a:r>
                      <a:endParaRPr lang="ru-RU" sz="1200">
                        <a:effectLst/>
                        <a:latin typeface="Times New Roman"/>
                        <a:ea typeface="Times New Roman"/>
                      </a:endParaRPr>
                    </a:p>
                  </a:txBody>
                  <a:tcPr marL="60787" marR="60787" marT="0" marB="0"/>
                </a:tc>
                <a:tc>
                  <a:txBody>
                    <a:bodyPr/>
                    <a:lstStyle/>
                    <a:p>
                      <a:pPr algn="ctr">
                        <a:lnSpc>
                          <a:spcPct val="115000"/>
                        </a:lnSpc>
                        <a:spcAft>
                          <a:spcPts val="0"/>
                        </a:spcAft>
                      </a:pPr>
                      <a:r>
                        <a:rPr lang="ru-RU" sz="1200">
                          <a:effectLst/>
                        </a:rPr>
                        <a:t>112</a:t>
                      </a:r>
                      <a:endParaRPr lang="ru-RU" sz="1200">
                        <a:effectLst/>
                        <a:latin typeface="Times New Roman"/>
                        <a:ea typeface="Times New Roman"/>
                      </a:endParaRPr>
                    </a:p>
                  </a:txBody>
                  <a:tcPr marL="60787" marR="60787" marT="0" marB="0" anchor="ctr"/>
                </a:tc>
                <a:tc>
                  <a:txBody>
                    <a:bodyPr/>
                    <a:lstStyle/>
                    <a:p>
                      <a:pPr algn="ctr">
                        <a:lnSpc>
                          <a:spcPct val="115000"/>
                        </a:lnSpc>
                        <a:spcAft>
                          <a:spcPts val="0"/>
                        </a:spcAft>
                      </a:pPr>
                      <a:r>
                        <a:rPr lang="ru-RU" sz="1200">
                          <a:effectLst/>
                        </a:rPr>
                        <a:t>298</a:t>
                      </a:r>
                      <a:endParaRPr lang="ru-RU" sz="1200">
                        <a:effectLst/>
                        <a:latin typeface="Times New Roman"/>
                        <a:ea typeface="Times New Roman"/>
                      </a:endParaRPr>
                    </a:p>
                  </a:txBody>
                  <a:tcPr marL="60787" marR="60787" marT="0" marB="0" anchor="ctr"/>
                </a:tc>
              </a:tr>
              <a:tr h="193248">
                <a:tc>
                  <a:txBody>
                    <a:bodyPr/>
                    <a:lstStyle/>
                    <a:p>
                      <a:pPr algn="just">
                        <a:lnSpc>
                          <a:spcPct val="115000"/>
                        </a:lnSpc>
                        <a:spcAft>
                          <a:spcPts val="0"/>
                        </a:spcAft>
                      </a:pPr>
                      <a:r>
                        <a:rPr lang="en-US" sz="1200">
                          <a:effectLst/>
                        </a:rPr>
                        <a:t>5</a:t>
                      </a:r>
                      <a:r>
                        <a:rPr lang="ru-RU" sz="1200">
                          <a:effectLst/>
                        </a:rPr>
                        <a:t>.1</a:t>
                      </a:r>
                      <a:endParaRPr lang="ru-RU" sz="1200">
                        <a:effectLst/>
                        <a:latin typeface="Times New Roman"/>
                        <a:ea typeface="Times New Roman"/>
                      </a:endParaRPr>
                    </a:p>
                  </a:txBody>
                  <a:tcPr marL="60787" marR="60787" marT="0" marB="0"/>
                </a:tc>
                <a:tc>
                  <a:txBody>
                    <a:bodyPr/>
                    <a:lstStyle/>
                    <a:p>
                      <a:pPr algn="l">
                        <a:lnSpc>
                          <a:spcPct val="115000"/>
                        </a:lnSpc>
                        <a:spcAft>
                          <a:spcPts val="0"/>
                        </a:spcAft>
                      </a:pPr>
                      <a:r>
                        <a:rPr lang="ru-RU" sz="1200">
                          <a:effectLst/>
                        </a:rPr>
                        <a:t>административное приостановление деятельности</a:t>
                      </a:r>
                      <a:endParaRPr lang="ru-RU" sz="1200">
                        <a:effectLst/>
                        <a:latin typeface="Times New Roman"/>
                        <a:ea typeface="Times New Roman"/>
                      </a:endParaRPr>
                    </a:p>
                  </a:txBody>
                  <a:tcPr marL="60787" marR="60787" marT="0" marB="0"/>
                </a:tc>
                <a:tc>
                  <a:txBody>
                    <a:bodyPr/>
                    <a:lstStyle/>
                    <a:p>
                      <a:pPr algn="ctr">
                        <a:lnSpc>
                          <a:spcPct val="115000"/>
                        </a:lnSpc>
                        <a:spcAft>
                          <a:spcPts val="0"/>
                        </a:spcAft>
                      </a:pPr>
                      <a:r>
                        <a:rPr lang="ru-RU" sz="1200">
                          <a:effectLst/>
                        </a:rPr>
                        <a:t>0</a:t>
                      </a:r>
                      <a:endParaRPr lang="ru-RU" sz="1200">
                        <a:effectLst/>
                        <a:latin typeface="Times New Roman"/>
                        <a:ea typeface="Times New Roman"/>
                      </a:endParaRPr>
                    </a:p>
                  </a:txBody>
                  <a:tcPr marL="60787" marR="60787" marT="0" marB="0" anchor="ctr"/>
                </a:tc>
                <a:tc>
                  <a:txBody>
                    <a:bodyPr/>
                    <a:lstStyle/>
                    <a:p>
                      <a:pPr algn="ctr">
                        <a:lnSpc>
                          <a:spcPct val="115000"/>
                        </a:lnSpc>
                        <a:spcAft>
                          <a:spcPts val="0"/>
                        </a:spcAft>
                      </a:pPr>
                      <a:r>
                        <a:rPr lang="ru-RU" sz="1200">
                          <a:effectLst/>
                        </a:rPr>
                        <a:t>0</a:t>
                      </a:r>
                      <a:endParaRPr lang="ru-RU" sz="1200">
                        <a:effectLst/>
                        <a:latin typeface="Times New Roman"/>
                        <a:ea typeface="Times New Roman"/>
                      </a:endParaRPr>
                    </a:p>
                  </a:txBody>
                  <a:tcPr marL="60787" marR="60787" marT="0" marB="0" anchor="ctr"/>
                </a:tc>
              </a:tr>
              <a:tr h="193248">
                <a:tc>
                  <a:txBody>
                    <a:bodyPr/>
                    <a:lstStyle/>
                    <a:p>
                      <a:pPr algn="just">
                        <a:lnSpc>
                          <a:spcPct val="115000"/>
                        </a:lnSpc>
                        <a:spcAft>
                          <a:spcPts val="0"/>
                        </a:spcAft>
                      </a:pPr>
                      <a:r>
                        <a:rPr lang="en-US" sz="1200">
                          <a:effectLst/>
                        </a:rPr>
                        <a:t>5</a:t>
                      </a:r>
                      <a:r>
                        <a:rPr lang="ru-RU" sz="1200">
                          <a:effectLst/>
                        </a:rPr>
                        <a:t>.2</a:t>
                      </a:r>
                      <a:endParaRPr lang="ru-RU" sz="1200">
                        <a:effectLst/>
                        <a:latin typeface="Times New Roman"/>
                        <a:ea typeface="Times New Roman"/>
                      </a:endParaRPr>
                    </a:p>
                  </a:txBody>
                  <a:tcPr marL="60787" marR="60787" marT="0" marB="0"/>
                </a:tc>
                <a:tc>
                  <a:txBody>
                    <a:bodyPr/>
                    <a:lstStyle/>
                    <a:p>
                      <a:pPr algn="l">
                        <a:lnSpc>
                          <a:spcPct val="115000"/>
                        </a:lnSpc>
                        <a:spcAft>
                          <a:spcPts val="0"/>
                        </a:spcAft>
                      </a:pPr>
                      <a:r>
                        <a:rPr lang="ru-RU" sz="1200">
                          <a:effectLst/>
                        </a:rPr>
                        <a:t>предупреждение</a:t>
                      </a:r>
                      <a:endParaRPr lang="ru-RU" sz="1200">
                        <a:effectLst/>
                        <a:latin typeface="Times New Roman"/>
                        <a:ea typeface="Times New Roman"/>
                      </a:endParaRPr>
                    </a:p>
                  </a:txBody>
                  <a:tcPr marL="60787" marR="60787" marT="0" marB="0"/>
                </a:tc>
                <a:tc>
                  <a:txBody>
                    <a:bodyPr/>
                    <a:lstStyle/>
                    <a:p>
                      <a:pPr algn="ctr">
                        <a:lnSpc>
                          <a:spcPct val="115000"/>
                        </a:lnSpc>
                        <a:spcAft>
                          <a:spcPts val="0"/>
                        </a:spcAft>
                      </a:pPr>
                      <a:r>
                        <a:rPr lang="ru-RU" sz="1200">
                          <a:effectLst/>
                        </a:rPr>
                        <a:t>1</a:t>
                      </a:r>
                      <a:endParaRPr lang="ru-RU" sz="1200">
                        <a:effectLst/>
                        <a:latin typeface="Times New Roman"/>
                        <a:ea typeface="Times New Roman"/>
                      </a:endParaRPr>
                    </a:p>
                  </a:txBody>
                  <a:tcPr marL="60787" marR="60787" marT="0" marB="0" anchor="ctr"/>
                </a:tc>
                <a:tc>
                  <a:txBody>
                    <a:bodyPr/>
                    <a:lstStyle/>
                    <a:p>
                      <a:pPr algn="ctr">
                        <a:lnSpc>
                          <a:spcPct val="115000"/>
                        </a:lnSpc>
                        <a:spcAft>
                          <a:spcPts val="0"/>
                        </a:spcAft>
                      </a:pPr>
                      <a:r>
                        <a:rPr lang="ru-RU" sz="1200">
                          <a:effectLst/>
                        </a:rPr>
                        <a:t>283</a:t>
                      </a:r>
                      <a:endParaRPr lang="ru-RU" sz="1200">
                        <a:effectLst/>
                        <a:latin typeface="Times New Roman"/>
                        <a:ea typeface="Times New Roman"/>
                      </a:endParaRPr>
                    </a:p>
                  </a:txBody>
                  <a:tcPr marL="60787" marR="60787" marT="0" marB="0" anchor="ctr"/>
                </a:tc>
              </a:tr>
              <a:tr h="193248">
                <a:tc>
                  <a:txBody>
                    <a:bodyPr/>
                    <a:lstStyle/>
                    <a:p>
                      <a:pPr algn="just">
                        <a:lnSpc>
                          <a:spcPct val="115000"/>
                        </a:lnSpc>
                        <a:spcAft>
                          <a:spcPts val="0"/>
                        </a:spcAft>
                      </a:pPr>
                      <a:r>
                        <a:rPr lang="en-US" sz="1200">
                          <a:effectLst/>
                        </a:rPr>
                        <a:t>5</a:t>
                      </a:r>
                      <a:r>
                        <a:rPr lang="ru-RU" sz="1200">
                          <a:effectLst/>
                        </a:rPr>
                        <a:t>.3</a:t>
                      </a:r>
                      <a:endParaRPr lang="ru-RU" sz="1200">
                        <a:effectLst/>
                        <a:latin typeface="Times New Roman"/>
                        <a:ea typeface="Times New Roman"/>
                      </a:endParaRPr>
                    </a:p>
                  </a:txBody>
                  <a:tcPr marL="60787" marR="60787" marT="0" marB="0"/>
                </a:tc>
                <a:tc>
                  <a:txBody>
                    <a:bodyPr/>
                    <a:lstStyle/>
                    <a:p>
                      <a:pPr algn="l">
                        <a:lnSpc>
                          <a:spcPct val="115000"/>
                        </a:lnSpc>
                        <a:spcAft>
                          <a:spcPts val="0"/>
                        </a:spcAft>
                      </a:pPr>
                      <a:r>
                        <a:rPr lang="ru-RU" sz="1200">
                          <a:effectLst/>
                        </a:rPr>
                        <a:t>административный штраф</a:t>
                      </a:r>
                      <a:endParaRPr lang="ru-RU" sz="1200">
                        <a:effectLst/>
                        <a:latin typeface="Times New Roman"/>
                        <a:ea typeface="Times New Roman"/>
                      </a:endParaRPr>
                    </a:p>
                  </a:txBody>
                  <a:tcPr marL="60787" marR="60787" marT="0" marB="0"/>
                </a:tc>
                <a:tc>
                  <a:txBody>
                    <a:bodyPr/>
                    <a:lstStyle/>
                    <a:p>
                      <a:pPr algn="ctr">
                        <a:lnSpc>
                          <a:spcPct val="115000"/>
                        </a:lnSpc>
                        <a:spcAft>
                          <a:spcPts val="0"/>
                        </a:spcAft>
                      </a:pPr>
                      <a:r>
                        <a:rPr lang="ru-RU" sz="1200">
                          <a:effectLst/>
                        </a:rPr>
                        <a:t>112</a:t>
                      </a:r>
                      <a:endParaRPr lang="ru-RU" sz="1200">
                        <a:effectLst/>
                        <a:latin typeface="Times New Roman"/>
                        <a:ea typeface="Times New Roman"/>
                      </a:endParaRPr>
                    </a:p>
                  </a:txBody>
                  <a:tcPr marL="60787" marR="60787" marT="0" marB="0" anchor="ctr"/>
                </a:tc>
                <a:tc>
                  <a:txBody>
                    <a:bodyPr/>
                    <a:lstStyle/>
                    <a:p>
                      <a:pPr algn="ctr">
                        <a:lnSpc>
                          <a:spcPct val="115000"/>
                        </a:lnSpc>
                        <a:spcAft>
                          <a:spcPts val="0"/>
                        </a:spcAft>
                      </a:pPr>
                      <a:r>
                        <a:rPr lang="ru-RU" sz="1200">
                          <a:effectLst/>
                        </a:rPr>
                        <a:t>43</a:t>
                      </a:r>
                      <a:endParaRPr lang="ru-RU" sz="1200">
                        <a:effectLst/>
                        <a:latin typeface="Times New Roman"/>
                        <a:ea typeface="Times New Roman"/>
                      </a:endParaRPr>
                    </a:p>
                  </a:txBody>
                  <a:tcPr marL="60787" marR="60787" marT="0" marB="0" anchor="ctr"/>
                </a:tc>
              </a:tr>
              <a:tr h="319273">
                <a:tc>
                  <a:txBody>
                    <a:bodyPr/>
                    <a:lstStyle/>
                    <a:p>
                      <a:pPr algn="just">
                        <a:lnSpc>
                          <a:spcPct val="115000"/>
                        </a:lnSpc>
                        <a:spcAft>
                          <a:spcPts val="0"/>
                        </a:spcAft>
                      </a:pPr>
                      <a:r>
                        <a:rPr lang="en-US" sz="1200">
                          <a:effectLst/>
                        </a:rPr>
                        <a:t>6</a:t>
                      </a:r>
                      <a:r>
                        <a:rPr lang="ru-RU" sz="1200">
                          <a:effectLst/>
                        </a:rPr>
                        <a:t>.</a:t>
                      </a:r>
                      <a:endParaRPr lang="ru-RU" sz="1200">
                        <a:effectLst/>
                        <a:latin typeface="Times New Roman"/>
                        <a:ea typeface="Times New Roman"/>
                      </a:endParaRPr>
                    </a:p>
                  </a:txBody>
                  <a:tcPr marL="60787" marR="60787" marT="0" marB="0"/>
                </a:tc>
                <a:tc>
                  <a:txBody>
                    <a:bodyPr/>
                    <a:lstStyle/>
                    <a:p>
                      <a:pPr algn="l">
                        <a:lnSpc>
                          <a:spcPct val="115000"/>
                        </a:lnSpc>
                        <a:spcAft>
                          <a:spcPts val="0"/>
                        </a:spcAft>
                      </a:pPr>
                      <a:r>
                        <a:rPr lang="ru-RU" sz="1200">
                          <a:effectLst/>
                        </a:rPr>
                        <a:t>Сумма наложенных административных штрафов, тыс. рублей</a:t>
                      </a:r>
                      <a:endParaRPr lang="ru-RU" sz="1200">
                        <a:effectLst/>
                        <a:latin typeface="Times New Roman"/>
                        <a:ea typeface="Times New Roman"/>
                      </a:endParaRPr>
                    </a:p>
                  </a:txBody>
                  <a:tcPr marL="60787" marR="60787" marT="0" marB="0"/>
                </a:tc>
                <a:tc>
                  <a:txBody>
                    <a:bodyPr/>
                    <a:lstStyle/>
                    <a:p>
                      <a:pPr algn="ctr">
                        <a:lnSpc>
                          <a:spcPct val="115000"/>
                        </a:lnSpc>
                        <a:spcAft>
                          <a:spcPts val="0"/>
                        </a:spcAft>
                      </a:pPr>
                      <a:r>
                        <a:rPr lang="ru-RU" sz="1200" dirty="0">
                          <a:effectLst/>
                        </a:rPr>
                        <a:t>3666</a:t>
                      </a:r>
                      <a:endParaRPr lang="ru-RU" sz="1200" dirty="0">
                        <a:effectLst/>
                        <a:latin typeface="Times New Roman"/>
                        <a:ea typeface="Times New Roman"/>
                      </a:endParaRPr>
                    </a:p>
                  </a:txBody>
                  <a:tcPr marL="60787" marR="60787" marT="0" marB="0" anchor="ctr"/>
                </a:tc>
                <a:tc>
                  <a:txBody>
                    <a:bodyPr/>
                    <a:lstStyle/>
                    <a:p>
                      <a:pPr algn="ctr">
                        <a:lnSpc>
                          <a:spcPct val="115000"/>
                        </a:lnSpc>
                        <a:spcAft>
                          <a:spcPts val="0"/>
                        </a:spcAft>
                      </a:pPr>
                      <a:r>
                        <a:rPr lang="ru-RU" sz="1200">
                          <a:effectLst/>
                        </a:rPr>
                        <a:t>3409</a:t>
                      </a:r>
                      <a:endParaRPr lang="ru-RU" sz="1200">
                        <a:effectLst/>
                        <a:latin typeface="Times New Roman"/>
                        <a:ea typeface="Times New Roman"/>
                      </a:endParaRPr>
                    </a:p>
                  </a:txBody>
                  <a:tcPr marL="60787" marR="60787" marT="0" marB="0" anchor="ctr"/>
                </a:tc>
              </a:tr>
              <a:tr h="319273">
                <a:tc>
                  <a:txBody>
                    <a:bodyPr/>
                    <a:lstStyle/>
                    <a:p>
                      <a:pPr algn="just">
                        <a:lnSpc>
                          <a:spcPct val="115000"/>
                        </a:lnSpc>
                        <a:spcAft>
                          <a:spcPts val="0"/>
                        </a:spcAft>
                      </a:pPr>
                      <a:r>
                        <a:rPr lang="en-US" sz="1200">
                          <a:effectLst/>
                        </a:rPr>
                        <a:t>7</a:t>
                      </a:r>
                      <a:r>
                        <a:rPr lang="ru-RU" sz="1200">
                          <a:effectLst/>
                        </a:rPr>
                        <a:t>.</a:t>
                      </a:r>
                      <a:endParaRPr lang="ru-RU" sz="1200">
                        <a:effectLst/>
                        <a:latin typeface="Times New Roman"/>
                        <a:ea typeface="Times New Roman"/>
                      </a:endParaRPr>
                    </a:p>
                  </a:txBody>
                  <a:tcPr marL="60787" marR="60787" marT="0" marB="0"/>
                </a:tc>
                <a:tc>
                  <a:txBody>
                    <a:bodyPr/>
                    <a:lstStyle/>
                    <a:p>
                      <a:pPr algn="l">
                        <a:lnSpc>
                          <a:spcPct val="115000"/>
                        </a:lnSpc>
                        <a:spcAft>
                          <a:spcPts val="0"/>
                        </a:spcAft>
                      </a:pPr>
                      <a:r>
                        <a:rPr lang="ru-RU" sz="1200" dirty="0">
                          <a:effectLst/>
                        </a:rPr>
                        <a:t>Сумма взысканных административных штрафов, тыс. рублей</a:t>
                      </a:r>
                      <a:endParaRPr lang="ru-RU" sz="1200" dirty="0">
                        <a:effectLst/>
                        <a:latin typeface="Times New Roman"/>
                        <a:ea typeface="Times New Roman"/>
                      </a:endParaRPr>
                    </a:p>
                  </a:txBody>
                  <a:tcPr marL="60787" marR="60787" marT="0" marB="0"/>
                </a:tc>
                <a:tc>
                  <a:txBody>
                    <a:bodyPr/>
                    <a:lstStyle/>
                    <a:p>
                      <a:pPr algn="ctr">
                        <a:lnSpc>
                          <a:spcPct val="115000"/>
                        </a:lnSpc>
                        <a:spcAft>
                          <a:spcPts val="0"/>
                        </a:spcAft>
                      </a:pPr>
                      <a:r>
                        <a:rPr lang="ru-RU" sz="1200">
                          <a:effectLst/>
                        </a:rPr>
                        <a:t>4978,6</a:t>
                      </a:r>
                      <a:endParaRPr lang="ru-RU" sz="1200">
                        <a:effectLst/>
                        <a:latin typeface="Times New Roman"/>
                        <a:ea typeface="Times New Roman"/>
                      </a:endParaRPr>
                    </a:p>
                  </a:txBody>
                  <a:tcPr marL="60787" marR="60787" marT="0" marB="0" anchor="ctr"/>
                </a:tc>
                <a:tc>
                  <a:txBody>
                    <a:bodyPr/>
                    <a:lstStyle/>
                    <a:p>
                      <a:pPr algn="ctr">
                        <a:lnSpc>
                          <a:spcPct val="115000"/>
                        </a:lnSpc>
                        <a:spcAft>
                          <a:spcPts val="0"/>
                        </a:spcAft>
                      </a:pPr>
                      <a:r>
                        <a:rPr lang="ru-RU" sz="1200" dirty="0">
                          <a:effectLst/>
                        </a:rPr>
                        <a:t>1111,5</a:t>
                      </a:r>
                      <a:endParaRPr lang="ru-RU" sz="1200" dirty="0">
                        <a:effectLst/>
                        <a:latin typeface="Times New Roman"/>
                        <a:ea typeface="Times New Roman"/>
                      </a:endParaRPr>
                    </a:p>
                  </a:txBody>
                  <a:tcPr marL="60787" marR="60787" marT="0" marB="0" anchor="ctr"/>
                </a:tc>
              </a:tr>
            </a:tbl>
          </a:graphicData>
        </a:graphic>
      </p:graphicFrame>
    </p:spTree>
    <p:extLst>
      <p:ext uri="{BB962C8B-B14F-4D97-AF65-F5344CB8AC3E}">
        <p14:creationId xmlns:p14="http://schemas.microsoft.com/office/powerpoint/2010/main" val="342761221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1" descr="fsetan_emblema2007"/>
          <p:cNvPicPr>
            <a:picLocks noChangeAspect="1" noChangeArrowheads="1"/>
          </p:cNvPicPr>
          <p:nvPr/>
        </p:nvPicPr>
        <p:blipFill>
          <a:blip r:embed="rId2" cstate="print"/>
          <a:srcRect/>
          <a:stretch>
            <a:fillRect/>
          </a:stretch>
        </p:blipFill>
        <p:spPr bwMode="auto">
          <a:xfrm>
            <a:off x="504009" y="282511"/>
            <a:ext cx="702037" cy="842233"/>
          </a:xfrm>
          <a:prstGeom prst="rect">
            <a:avLst/>
          </a:prstGeom>
          <a:noFill/>
          <a:ln w="9525">
            <a:noFill/>
            <a:miter lim="800000"/>
            <a:headEnd/>
            <a:tailEnd/>
          </a:ln>
        </p:spPr>
      </p:pic>
      <p:sp>
        <p:nvSpPr>
          <p:cNvPr id="6" name="Рамка 5"/>
          <p:cNvSpPr/>
          <p:nvPr/>
        </p:nvSpPr>
        <p:spPr>
          <a:xfrm>
            <a:off x="251520" y="57464"/>
            <a:ext cx="8624444" cy="1211296"/>
          </a:xfrm>
          <a:prstGeom prst="frame">
            <a:avLst>
              <a:gd name="adj1" fmla="val 10240"/>
            </a:avLst>
          </a:prstGeom>
          <a:blipFill dpi="0" rotWithShape="1">
            <a:blip r:embed="rId3">
              <a:alphaModFix amt="40000"/>
            </a:blip>
            <a:srcRect/>
            <a:tile tx="0" ty="0" sx="100000" sy="100000" flip="none" algn="tl"/>
          </a:blipFill>
          <a:effectLst/>
        </p:spPr>
        <p:style>
          <a:lnRef idx="0">
            <a:schemeClr val="accent6"/>
          </a:lnRef>
          <a:fillRef idx="3">
            <a:schemeClr val="accent6"/>
          </a:fillRef>
          <a:effectRef idx="3">
            <a:schemeClr val="accent6"/>
          </a:effectRef>
          <a:fontRef idx="minor">
            <a:schemeClr val="lt1"/>
          </a:fontRef>
        </p:style>
        <p:txBody>
          <a:bodyPr rtlCol="0" anchor="ctr"/>
          <a:lstStyle/>
          <a:p>
            <a:pPr algn="ctr"/>
            <a:r>
              <a:rPr lang="ru-RU" sz="2000" dirty="0">
                <a:ln w="10541" cmpd="sng">
                  <a:solidFill>
                    <a:prstClr val="black"/>
                  </a:solidFill>
                  <a:prstDash val="solid"/>
                </a:ln>
                <a:solidFill>
                  <a:prstClr val="black"/>
                </a:solidFill>
                <a:latin typeface="Times New Roman" pitchFamily="18" charset="0"/>
                <a:cs typeface="Times New Roman" pitchFamily="18" charset="0"/>
              </a:rPr>
              <a:t>Средне-Поволжское управление Федеральной службы </a:t>
            </a:r>
            <a:br>
              <a:rPr lang="ru-RU" sz="2000" dirty="0">
                <a:ln w="10541" cmpd="sng">
                  <a:solidFill>
                    <a:prstClr val="black"/>
                  </a:solidFill>
                  <a:prstDash val="solid"/>
                </a:ln>
                <a:solidFill>
                  <a:prstClr val="black"/>
                </a:solidFill>
                <a:latin typeface="Times New Roman" pitchFamily="18" charset="0"/>
                <a:cs typeface="Times New Roman" pitchFamily="18" charset="0"/>
              </a:rPr>
            </a:br>
            <a:r>
              <a:rPr lang="ru-RU" sz="2000" dirty="0">
                <a:ln w="10541" cmpd="sng">
                  <a:solidFill>
                    <a:prstClr val="black"/>
                  </a:solidFill>
                  <a:prstDash val="solid"/>
                </a:ln>
                <a:solidFill>
                  <a:prstClr val="black"/>
                </a:solidFill>
                <a:latin typeface="Times New Roman" pitchFamily="18" charset="0"/>
                <a:cs typeface="Times New Roman" pitchFamily="18" charset="0"/>
              </a:rPr>
              <a:t>по экологическому, технологическому и атомному </a:t>
            </a:r>
            <a:r>
              <a:rPr lang="ru-RU" sz="2000" dirty="0" smtClean="0">
                <a:ln w="10541" cmpd="sng">
                  <a:solidFill>
                    <a:prstClr val="black"/>
                  </a:solidFill>
                  <a:prstDash val="solid"/>
                </a:ln>
                <a:solidFill>
                  <a:prstClr val="black"/>
                </a:solidFill>
                <a:latin typeface="Times New Roman" pitchFamily="18" charset="0"/>
                <a:cs typeface="Times New Roman" pitchFamily="18" charset="0"/>
              </a:rPr>
              <a:t>надзору</a:t>
            </a:r>
            <a:endParaRPr lang="ru-RU" sz="2000" dirty="0">
              <a:ln w="10541" cmpd="sng">
                <a:solidFill>
                  <a:prstClr val="black"/>
                </a:solidFill>
                <a:prstDash val="solid"/>
              </a:ln>
              <a:solidFill>
                <a:prstClr val="black"/>
              </a:solidFill>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8" name="Лента лицом вверх 7"/>
          <p:cNvSpPr/>
          <p:nvPr/>
        </p:nvSpPr>
        <p:spPr>
          <a:xfrm>
            <a:off x="8172400" y="6381328"/>
            <a:ext cx="971600" cy="476672"/>
          </a:xfrm>
          <a:prstGeom prst="ribbon2">
            <a:avLst/>
          </a:prstGeom>
          <a:ln>
            <a:solidFill>
              <a:srgbClr val="C00000"/>
            </a:solidFill>
          </a:ln>
        </p:spPr>
        <p:style>
          <a:lnRef idx="2">
            <a:schemeClr val="accent1"/>
          </a:lnRef>
          <a:fillRef idx="1">
            <a:schemeClr val="lt1"/>
          </a:fillRef>
          <a:effectRef idx="0">
            <a:schemeClr val="accent1"/>
          </a:effectRef>
          <a:fontRef idx="minor">
            <a:schemeClr val="dk1"/>
          </a:fontRef>
        </p:style>
        <p:txBody>
          <a:bodyPr rtlCol="0" anchor="ctr"/>
          <a:lstStyle/>
          <a:p>
            <a:pPr algn="ctr"/>
            <a:endParaRPr lang="ru-RU"/>
          </a:p>
        </p:txBody>
      </p:sp>
      <p:sp>
        <p:nvSpPr>
          <p:cNvPr id="9" name="Номер слайда 3"/>
          <p:cNvSpPr>
            <a:spLocks noGrp="1"/>
          </p:cNvSpPr>
          <p:nvPr>
            <p:ph type="sldNum" sz="quarter" idx="12"/>
          </p:nvPr>
        </p:nvSpPr>
        <p:spPr>
          <a:xfrm>
            <a:off x="6686872" y="6397482"/>
            <a:ext cx="2133600" cy="365125"/>
          </a:xfrm>
        </p:spPr>
        <p:txBody>
          <a:bodyPr/>
          <a:lstStyle/>
          <a:p>
            <a:fld id="{D135DFED-7B62-4FA1-AA6A-ED676FD36577}" type="slidenum">
              <a:rPr lang="ru-RU" sz="2000" smtClean="0">
                <a:solidFill>
                  <a:srgbClr val="C00000"/>
                </a:solidFill>
              </a:rPr>
              <a:pPr/>
              <a:t>7</a:t>
            </a:fld>
            <a:endParaRPr lang="ru-RU" sz="2000" dirty="0">
              <a:solidFill>
                <a:srgbClr val="C00000"/>
              </a:solidFill>
            </a:endParaRPr>
          </a:p>
        </p:txBody>
      </p:sp>
      <p:sp>
        <p:nvSpPr>
          <p:cNvPr id="10" name="Трапеция 9"/>
          <p:cNvSpPr/>
          <p:nvPr/>
        </p:nvSpPr>
        <p:spPr>
          <a:xfrm>
            <a:off x="3851920" y="6453336"/>
            <a:ext cx="1440159" cy="72000"/>
          </a:xfrm>
          <a:prstGeom prst="trapezoid">
            <a:avLst/>
          </a:prstGeom>
          <a:solidFill>
            <a:schemeClr val="bg1"/>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1" name="Трапеция 10"/>
          <p:cNvSpPr/>
          <p:nvPr/>
        </p:nvSpPr>
        <p:spPr>
          <a:xfrm>
            <a:off x="3131840" y="6597360"/>
            <a:ext cx="2880319" cy="72000"/>
          </a:xfrm>
          <a:prstGeom prst="trapezoid">
            <a:avLst/>
          </a:prstGeom>
          <a:solidFill>
            <a:srgbClr val="0070C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2" name="Трапеция 11"/>
          <p:cNvSpPr/>
          <p:nvPr/>
        </p:nvSpPr>
        <p:spPr>
          <a:xfrm>
            <a:off x="2411760" y="6741376"/>
            <a:ext cx="4320480" cy="72000"/>
          </a:xfrm>
          <a:prstGeom prst="trapezoid">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9" name="Блок-схема: документ 18"/>
          <p:cNvSpPr/>
          <p:nvPr/>
        </p:nvSpPr>
        <p:spPr>
          <a:xfrm>
            <a:off x="267736" y="1268760"/>
            <a:ext cx="8624444" cy="720080"/>
          </a:xfrm>
          <a:prstGeom prst="flowChartDocument">
            <a:avLst/>
          </a:prstGeom>
          <a:blipFill dpi="0" rotWithShape="1">
            <a:blip r:embed="rId4">
              <a:alphaModFix amt="15000"/>
              <a:extLst>
                <a:ext uri="{28A0092B-C50C-407E-A947-70E740481C1C}">
                  <a14:useLocalDpi xmlns:a14="http://schemas.microsoft.com/office/drawing/2010/main" val="0"/>
                </a:ext>
              </a:extLst>
            </a:blip>
            <a:srcRect/>
            <a:stretch>
              <a:fillRect/>
            </a:stretch>
          </a:blip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2000" b="1" dirty="0">
                <a:solidFill>
                  <a:schemeClr val="tx1"/>
                </a:solidFill>
                <a:latin typeface="Times New Roman" pitchFamily="18" charset="0"/>
                <a:cs typeface="Times New Roman" pitchFamily="18" charset="0"/>
              </a:rPr>
              <a:t>Производственный контроль</a:t>
            </a:r>
            <a:endParaRPr lang="ru-RU" sz="2000" dirty="0">
              <a:solidFill>
                <a:schemeClr val="tx1"/>
              </a:solidFill>
              <a:latin typeface="Times New Roman" pitchFamily="18" charset="0"/>
              <a:cs typeface="Times New Roman" pitchFamily="18" charset="0"/>
            </a:endParaRPr>
          </a:p>
        </p:txBody>
      </p:sp>
      <p:sp>
        <p:nvSpPr>
          <p:cNvPr id="14" name="Прямоугольник 13"/>
          <p:cNvSpPr/>
          <p:nvPr/>
        </p:nvSpPr>
        <p:spPr>
          <a:xfrm>
            <a:off x="268036" y="2060848"/>
            <a:ext cx="8624444" cy="2862322"/>
          </a:xfrm>
          <a:prstGeom prst="rect">
            <a:avLst/>
          </a:prstGeom>
          <a:ln w="12700">
            <a:solidFill>
              <a:srgbClr val="C00000"/>
            </a:solidFill>
          </a:ln>
        </p:spPr>
        <p:txBody>
          <a:bodyPr wrap="square">
            <a:spAutoFit/>
          </a:bodyPr>
          <a:lstStyle/>
          <a:p>
            <a:pPr algn="just"/>
            <a:r>
              <a:rPr lang="ru-RU" sz="1700" dirty="0" smtClean="0">
                <a:latin typeface="Times New Roman" pitchFamily="18" charset="0"/>
                <a:cs typeface="Times New Roman" pitchFamily="18" charset="0"/>
              </a:rPr>
              <a:t>        </a:t>
            </a:r>
            <a:r>
              <a:rPr lang="ru-RU" dirty="0" smtClean="0">
                <a:latin typeface="Times New Roman" pitchFamily="18" charset="0"/>
                <a:cs typeface="Times New Roman" pitchFamily="18" charset="0"/>
              </a:rPr>
              <a:t>Ведется </a:t>
            </a:r>
            <a:r>
              <a:rPr lang="ru-RU" dirty="0">
                <a:latin typeface="Times New Roman" pitchFamily="18" charset="0"/>
                <a:cs typeface="Times New Roman" pitchFamily="18" charset="0"/>
              </a:rPr>
              <a:t>контроль: за представлением сведений об организации производственного контроля за соблюдением требований промышленной безопасности в соответствии с установленными требованиями; за своевременным и правильным заключением договоров обязательного страхования гражданской ответственности владельца опасного объекта за причинение вреда в результате аварии на опасном объекте в соответствии со статьей 15 Федерального закона от 21.07.1997 №116-ФЗ «О промышленной безопасности опасных производственных объектов». Все действующие предприятия, эксплуатирующие опасные производственные объекты, имеют страховые полиса и договора страхования риска ответственности за причинения вреда при эксплуатации опасного производственного объекта.</a:t>
            </a:r>
          </a:p>
        </p:txBody>
      </p:sp>
      <p:sp>
        <p:nvSpPr>
          <p:cNvPr id="16" name="Половина рамки 15"/>
          <p:cNvSpPr/>
          <p:nvPr/>
        </p:nvSpPr>
        <p:spPr>
          <a:xfrm>
            <a:off x="230950" y="2015310"/>
            <a:ext cx="360000" cy="360000"/>
          </a:xfrm>
          <a:prstGeom prst="halfFrame">
            <a:avLst>
              <a:gd name="adj1" fmla="val 9233"/>
              <a:gd name="adj2" fmla="val 9232"/>
            </a:avLst>
          </a:prstGeom>
          <a:solidFill>
            <a:srgbClr val="C00000"/>
          </a:solidFill>
          <a:ln>
            <a:solidFill>
              <a:schemeClr val="accent2">
                <a:lumMod val="60000"/>
                <a:lumOff val="40000"/>
              </a:schemeClr>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schemeClr val="tx1"/>
              </a:solidFill>
            </a:endParaRPr>
          </a:p>
        </p:txBody>
      </p:sp>
      <p:sp>
        <p:nvSpPr>
          <p:cNvPr id="17" name="Половина рамки 16"/>
          <p:cNvSpPr/>
          <p:nvPr/>
        </p:nvSpPr>
        <p:spPr>
          <a:xfrm rot="5400000">
            <a:off x="8558171" y="2015310"/>
            <a:ext cx="360000" cy="360000"/>
          </a:xfrm>
          <a:prstGeom prst="halfFrame">
            <a:avLst>
              <a:gd name="adj1" fmla="val 9233"/>
              <a:gd name="adj2" fmla="val 9232"/>
            </a:avLst>
          </a:prstGeom>
          <a:solidFill>
            <a:srgbClr val="C00000"/>
          </a:solidFill>
          <a:ln>
            <a:solidFill>
              <a:schemeClr val="accent2">
                <a:lumMod val="60000"/>
                <a:lumOff val="40000"/>
              </a:schemeClr>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schemeClr val="tx1"/>
              </a:solidFill>
            </a:endParaRPr>
          </a:p>
        </p:txBody>
      </p:sp>
      <p:sp>
        <p:nvSpPr>
          <p:cNvPr id="18" name="Половина рамки 17"/>
          <p:cNvSpPr/>
          <p:nvPr/>
        </p:nvSpPr>
        <p:spPr>
          <a:xfrm rot="16200000">
            <a:off x="230950" y="4603511"/>
            <a:ext cx="360000" cy="360000"/>
          </a:xfrm>
          <a:prstGeom prst="halfFrame">
            <a:avLst>
              <a:gd name="adj1" fmla="val 9233"/>
              <a:gd name="adj2" fmla="val 9232"/>
            </a:avLst>
          </a:prstGeom>
          <a:solidFill>
            <a:srgbClr val="C00000"/>
          </a:solidFill>
          <a:ln>
            <a:solidFill>
              <a:schemeClr val="accent2">
                <a:lumMod val="60000"/>
                <a:lumOff val="40000"/>
              </a:schemeClr>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schemeClr val="tx1"/>
              </a:solidFill>
            </a:endParaRPr>
          </a:p>
        </p:txBody>
      </p:sp>
      <p:sp>
        <p:nvSpPr>
          <p:cNvPr id="20" name="Половина рамки 19"/>
          <p:cNvSpPr/>
          <p:nvPr/>
        </p:nvSpPr>
        <p:spPr>
          <a:xfrm rot="10800000">
            <a:off x="8558171" y="4603511"/>
            <a:ext cx="360000" cy="360000"/>
          </a:xfrm>
          <a:prstGeom prst="halfFrame">
            <a:avLst>
              <a:gd name="adj1" fmla="val 9233"/>
              <a:gd name="adj2" fmla="val 9232"/>
            </a:avLst>
          </a:prstGeom>
          <a:solidFill>
            <a:srgbClr val="C00000"/>
          </a:solidFill>
          <a:ln>
            <a:solidFill>
              <a:schemeClr val="accent2">
                <a:lumMod val="60000"/>
                <a:lumOff val="40000"/>
              </a:schemeClr>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schemeClr val="tx1"/>
              </a:solidFill>
            </a:endParaRPr>
          </a:p>
        </p:txBody>
      </p:sp>
    </p:spTree>
    <p:extLst>
      <p:ext uri="{BB962C8B-B14F-4D97-AF65-F5344CB8AC3E}">
        <p14:creationId xmlns:p14="http://schemas.microsoft.com/office/powerpoint/2010/main" val="296423018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1" descr="fsetan_emblema2007"/>
          <p:cNvPicPr>
            <a:picLocks noChangeAspect="1" noChangeArrowheads="1"/>
          </p:cNvPicPr>
          <p:nvPr/>
        </p:nvPicPr>
        <p:blipFill>
          <a:blip r:embed="rId2" cstate="print"/>
          <a:srcRect/>
          <a:stretch>
            <a:fillRect/>
          </a:stretch>
        </p:blipFill>
        <p:spPr bwMode="auto">
          <a:xfrm>
            <a:off x="504009" y="282511"/>
            <a:ext cx="702037" cy="842233"/>
          </a:xfrm>
          <a:prstGeom prst="rect">
            <a:avLst/>
          </a:prstGeom>
          <a:noFill/>
          <a:ln w="9525">
            <a:noFill/>
            <a:miter lim="800000"/>
            <a:headEnd/>
            <a:tailEnd/>
          </a:ln>
        </p:spPr>
      </p:pic>
      <p:sp>
        <p:nvSpPr>
          <p:cNvPr id="6" name="Рамка 5"/>
          <p:cNvSpPr/>
          <p:nvPr/>
        </p:nvSpPr>
        <p:spPr>
          <a:xfrm>
            <a:off x="251520" y="57464"/>
            <a:ext cx="8624444" cy="1211296"/>
          </a:xfrm>
          <a:prstGeom prst="frame">
            <a:avLst>
              <a:gd name="adj1" fmla="val 10240"/>
            </a:avLst>
          </a:prstGeom>
          <a:blipFill dpi="0" rotWithShape="1">
            <a:blip r:embed="rId3">
              <a:alphaModFix amt="40000"/>
            </a:blip>
            <a:srcRect/>
            <a:tile tx="0" ty="0" sx="100000" sy="100000" flip="none" algn="tl"/>
          </a:blipFill>
          <a:effectLst/>
        </p:spPr>
        <p:style>
          <a:lnRef idx="0">
            <a:schemeClr val="accent6"/>
          </a:lnRef>
          <a:fillRef idx="3">
            <a:schemeClr val="accent6"/>
          </a:fillRef>
          <a:effectRef idx="3">
            <a:schemeClr val="accent6"/>
          </a:effectRef>
          <a:fontRef idx="minor">
            <a:schemeClr val="lt1"/>
          </a:fontRef>
        </p:style>
        <p:txBody>
          <a:bodyPr rtlCol="0" anchor="ctr"/>
          <a:lstStyle/>
          <a:p>
            <a:pPr algn="ctr"/>
            <a:r>
              <a:rPr lang="ru-RU" sz="2000" dirty="0">
                <a:ln w="10541" cmpd="sng">
                  <a:solidFill>
                    <a:prstClr val="black"/>
                  </a:solidFill>
                  <a:prstDash val="solid"/>
                </a:ln>
                <a:solidFill>
                  <a:prstClr val="black"/>
                </a:solidFill>
                <a:latin typeface="Times New Roman" pitchFamily="18" charset="0"/>
                <a:cs typeface="Times New Roman" pitchFamily="18" charset="0"/>
              </a:rPr>
              <a:t>Средне-Поволжское управление Федеральной службы </a:t>
            </a:r>
            <a:br>
              <a:rPr lang="ru-RU" sz="2000" dirty="0">
                <a:ln w="10541" cmpd="sng">
                  <a:solidFill>
                    <a:prstClr val="black"/>
                  </a:solidFill>
                  <a:prstDash val="solid"/>
                </a:ln>
                <a:solidFill>
                  <a:prstClr val="black"/>
                </a:solidFill>
                <a:latin typeface="Times New Roman" pitchFamily="18" charset="0"/>
                <a:cs typeface="Times New Roman" pitchFamily="18" charset="0"/>
              </a:rPr>
            </a:br>
            <a:r>
              <a:rPr lang="ru-RU" sz="2000" dirty="0">
                <a:ln w="10541" cmpd="sng">
                  <a:solidFill>
                    <a:prstClr val="black"/>
                  </a:solidFill>
                  <a:prstDash val="solid"/>
                </a:ln>
                <a:solidFill>
                  <a:prstClr val="black"/>
                </a:solidFill>
                <a:latin typeface="Times New Roman" pitchFamily="18" charset="0"/>
                <a:cs typeface="Times New Roman" pitchFamily="18" charset="0"/>
              </a:rPr>
              <a:t>по экологическому, технологическому и атомному </a:t>
            </a:r>
            <a:r>
              <a:rPr lang="ru-RU" sz="2000" dirty="0" smtClean="0">
                <a:ln w="10541" cmpd="sng">
                  <a:solidFill>
                    <a:prstClr val="black"/>
                  </a:solidFill>
                  <a:prstDash val="solid"/>
                </a:ln>
                <a:solidFill>
                  <a:prstClr val="black"/>
                </a:solidFill>
                <a:latin typeface="Times New Roman" pitchFamily="18" charset="0"/>
                <a:cs typeface="Times New Roman" pitchFamily="18" charset="0"/>
              </a:rPr>
              <a:t>надзору</a:t>
            </a:r>
            <a:endParaRPr lang="ru-RU" sz="2000" dirty="0">
              <a:ln w="10541" cmpd="sng">
                <a:solidFill>
                  <a:prstClr val="black"/>
                </a:solidFill>
                <a:prstDash val="solid"/>
              </a:ln>
              <a:solidFill>
                <a:prstClr val="black"/>
              </a:solidFill>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8" name="Лента лицом вверх 7"/>
          <p:cNvSpPr/>
          <p:nvPr/>
        </p:nvSpPr>
        <p:spPr>
          <a:xfrm>
            <a:off x="8172400" y="6381328"/>
            <a:ext cx="971600" cy="476672"/>
          </a:xfrm>
          <a:prstGeom prst="ribbon2">
            <a:avLst/>
          </a:prstGeom>
          <a:ln>
            <a:solidFill>
              <a:srgbClr val="C00000"/>
            </a:solidFill>
          </a:ln>
        </p:spPr>
        <p:style>
          <a:lnRef idx="2">
            <a:schemeClr val="accent1"/>
          </a:lnRef>
          <a:fillRef idx="1">
            <a:schemeClr val="lt1"/>
          </a:fillRef>
          <a:effectRef idx="0">
            <a:schemeClr val="accent1"/>
          </a:effectRef>
          <a:fontRef idx="minor">
            <a:schemeClr val="dk1"/>
          </a:fontRef>
        </p:style>
        <p:txBody>
          <a:bodyPr rtlCol="0" anchor="ctr"/>
          <a:lstStyle/>
          <a:p>
            <a:pPr algn="ctr"/>
            <a:endParaRPr lang="ru-RU"/>
          </a:p>
        </p:txBody>
      </p:sp>
      <p:sp>
        <p:nvSpPr>
          <p:cNvPr id="9" name="Номер слайда 3"/>
          <p:cNvSpPr>
            <a:spLocks noGrp="1"/>
          </p:cNvSpPr>
          <p:nvPr>
            <p:ph type="sldNum" sz="quarter" idx="12"/>
          </p:nvPr>
        </p:nvSpPr>
        <p:spPr>
          <a:xfrm>
            <a:off x="6686872" y="6397482"/>
            <a:ext cx="2133600" cy="365125"/>
          </a:xfrm>
        </p:spPr>
        <p:txBody>
          <a:bodyPr/>
          <a:lstStyle/>
          <a:p>
            <a:fld id="{D135DFED-7B62-4FA1-AA6A-ED676FD36577}" type="slidenum">
              <a:rPr lang="ru-RU" sz="2000" smtClean="0">
                <a:solidFill>
                  <a:srgbClr val="C00000"/>
                </a:solidFill>
              </a:rPr>
              <a:pPr/>
              <a:t>8</a:t>
            </a:fld>
            <a:endParaRPr lang="ru-RU" sz="2000" dirty="0">
              <a:solidFill>
                <a:srgbClr val="C00000"/>
              </a:solidFill>
            </a:endParaRPr>
          </a:p>
        </p:txBody>
      </p:sp>
      <p:sp>
        <p:nvSpPr>
          <p:cNvPr id="10" name="Трапеция 9"/>
          <p:cNvSpPr/>
          <p:nvPr/>
        </p:nvSpPr>
        <p:spPr>
          <a:xfrm>
            <a:off x="3851920" y="6453336"/>
            <a:ext cx="1440159" cy="72000"/>
          </a:xfrm>
          <a:prstGeom prst="trapezoid">
            <a:avLst/>
          </a:prstGeom>
          <a:solidFill>
            <a:schemeClr val="bg1"/>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1" name="Трапеция 10"/>
          <p:cNvSpPr/>
          <p:nvPr/>
        </p:nvSpPr>
        <p:spPr>
          <a:xfrm>
            <a:off x="3131840" y="6597360"/>
            <a:ext cx="2880319" cy="72000"/>
          </a:xfrm>
          <a:prstGeom prst="trapezoid">
            <a:avLst/>
          </a:prstGeom>
          <a:solidFill>
            <a:srgbClr val="0070C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2" name="Трапеция 11"/>
          <p:cNvSpPr/>
          <p:nvPr/>
        </p:nvSpPr>
        <p:spPr>
          <a:xfrm>
            <a:off x="2411760" y="6741376"/>
            <a:ext cx="4320480" cy="72000"/>
          </a:xfrm>
          <a:prstGeom prst="trapezoid">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9" name="Блок-схема: документ 18"/>
          <p:cNvSpPr/>
          <p:nvPr/>
        </p:nvSpPr>
        <p:spPr>
          <a:xfrm>
            <a:off x="267736" y="1268760"/>
            <a:ext cx="8624444" cy="720080"/>
          </a:xfrm>
          <a:prstGeom prst="flowChartDocument">
            <a:avLst/>
          </a:prstGeom>
          <a:blipFill dpi="0" rotWithShape="1">
            <a:blip r:embed="rId4">
              <a:alphaModFix amt="15000"/>
              <a:extLst>
                <a:ext uri="{28A0092B-C50C-407E-A947-70E740481C1C}">
                  <a14:useLocalDpi xmlns:a14="http://schemas.microsoft.com/office/drawing/2010/main" val="0"/>
                </a:ext>
              </a:extLst>
            </a:blip>
            <a:srcRect/>
            <a:stretch>
              <a:fillRect/>
            </a:stretch>
          </a:blip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2000" b="1" dirty="0">
                <a:solidFill>
                  <a:schemeClr val="tx1"/>
                </a:solidFill>
                <a:latin typeface="Times New Roman" pitchFamily="18" charset="0"/>
                <a:cs typeface="Times New Roman" pitchFamily="18" charset="0"/>
              </a:rPr>
              <a:t>Анализ нарушений</a:t>
            </a:r>
            <a:endParaRPr lang="ru-RU" sz="2000" dirty="0">
              <a:solidFill>
                <a:schemeClr val="tx1"/>
              </a:solidFill>
              <a:latin typeface="Times New Roman" pitchFamily="18" charset="0"/>
              <a:cs typeface="Times New Roman" pitchFamily="18" charset="0"/>
            </a:endParaRPr>
          </a:p>
        </p:txBody>
      </p:sp>
      <p:sp>
        <p:nvSpPr>
          <p:cNvPr id="14" name="Прямоугольник 13"/>
          <p:cNvSpPr/>
          <p:nvPr/>
        </p:nvSpPr>
        <p:spPr>
          <a:xfrm>
            <a:off x="268036" y="2388944"/>
            <a:ext cx="8624444" cy="2308324"/>
          </a:xfrm>
          <a:prstGeom prst="rect">
            <a:avLst/>
          </a:prstGeom>
          <a:ln w="12700">
            <a:solidFill>
              <a:srgbClr val="C00000"/>
            </a:solidFill>
          </a:ln>
        </p:spPr>
        <p:txBody>
          <a:bodyPr wrap="square">
            <a:spAutoFit/>
          </a:bodyPr>
          <a:lstStyle/>
          <a:p>
            <a:pPr marL="285750" indent="-285750" algn="just">
              <a:buFont typeface="Arial" pitchFamily="34" charset="0"/>
              <a:buChar char="•"/>
            </a:pPr>
            <a:r>
              <a:rPr lang="ru-RU" dirty="0">
                <a:latin typeface="Times New Roman" pitchFamily="18" charset="0"/>
                <a:cs typeface="Times New Roman" pitchFamily="18" charset="0"/>
              </a:rPr>
              <a:t>По результатам анализа проведенных проверок основными нарушениями требований промышленной безопасности являются:</a:t>
            </a:r>
          </a:p>
          <a:p>
            <a:pPr marL="285750" indent="-285750" algn="just">
              <a:buFont typeface="Arial" pitchFamily="34" charset="0"/>
              <a:buChar char="•"/>
            </a:pPr>
            <a:r>
              <a:rPr lang="ru-RU" dirty="0">
                <a:latin typeface="Times New Roman" pitchFamily="18" charset="0"/>
                <a:cs typeface="Times New Roman" pitchFamily="18" charset="0"/>
              </a:rPr>
              <a:t>- не в полной мере проводится идентификация опасных производственных объектов;</a:t>
            </a:r>
          </a:p>
          <a:p>
            <a:pPr marL="285750" indent="-285750" algn="just">
              <a:buFont typeface="Arial" pitchFamily="34" charset="0"/>
              <a:buChar char="•"/>
            </a:pPr>
            <a:r>
              <a:rPr lang="ru-RU" dirty="0">
                <a:latin typeface="Times New Roman" pitchFamily="18" charset="0"/>
                <a:cs typeface="Times New Roman" pitchFamily="18" charset="0"/>
              </a:rPr>
              <a:t>- опасные производственные объекты эксплуатируются не в соответствии с технологическим регламентом и проектной документацией;</a:t>
            </a:r>
          </a:p>
          <a:p>
            <a:pPr marL="285750" indent="-285750" algn="just">
              <a:buFont typeface="Arial" pitchFamily="34" charset="0"/>
              <a:buChar char="•"/>
            </a:pPr>
            <a:r>
              <a:rPr lang="ru-RU" dirty="0">
                <a:latin typeface="Times New Roman" pitchFamily="18" charset="0"/>
                <a:cs typeface="Times New Roman" pitchFamily="18" charset="0"/>
              </a:rPr>
              <a:t>- не соблюдение требований Федеральных норм и правил в области промышленной безопасности при эксплуатации ОПО</a:t>
            </a:r>
          </a:p>
        </p:txBody>
      </p:sp>
      <p:sp>
        <p:nvSpPr>
          <p:cNvPr id="13" name="Половина рамки 12"/>
          <p:cNvSpPr/>
          <p:nvPr/>
        </p:nvSpPr>
        <p:spPr>
          <a:xfrm rot="16200000">
            <a:off x="242158" y="4356858"/>
            <a:ext cx="360000" cy="360000"/>
          </a:xfrm>
          <a:prstGeom prst="halfFrame">
            <a:avLst>
              <a:gd name="adj1" fmla="val 9233"/>
              <a:gd name="adj2" fmla="val 9232"/>
            </a:avLst>
          </a:prstGeom>
          <a:solidFill>
            <a:srgbClr val="C00000"/>
          </a:solidFill>
          <a:ln>
            <a:solidFill>
              <a:schemeClr val="accent2">
                <a:lumMod val="60000"/>
                <a:lumOff val="40000"/>
              </a:schemeClr>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schemeClr val="tx1"/>
              </a:solidFill>
            </a:endParaRPr>
          </a:p>
        </p:txBody>
      </p:sp>
      <p:sp>
        <p:nvSpPr>
          <p:cNvPr id="15" name="Половина рамки 14"/>
          <p:cNvSpPr/>
          <p:nvPr/>
        </p:nvSpPr>
        <p:spPr>
          <a:xfrm rot="10800000">
            <a:off x="8573688" y="4338898"/>
            <a:ext cx="360000" cy="360000"/>
          </a:xfrm>
          <a:prstGeom prst="halfFrame">
            <a:avLst>
              <a:gd name="adj1" fmla="val 9233"/>
              <a:gd name="adj2" fmla="val 9232"/>
            </a:avLst>
          </a:prstGeom>
          <a:solidFill>
            <a:srgbClr val="C00000"/>
          </a:solidFill>
          <a:ln>
            <a:solidFill>
              <a:schemeClr val="accent2">
                <a:lumMod val="60000"/>
                <a:lumOff val="40000"/>
              </a:schemeClr>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schemeClr val="tx1"/>
              </a:solidFill>
            </a:endParaRPr>
          </a:p>
        </p:txBody>
      </p:sp>
      <p:sp>
        <p:nvSpPr>
          <p:cNvPr id="16" name="Половина рамки 15"/>
          <p:cNvSpPr/>
          <p:nvPr/>
        </p:nvSpPr>
        <p:spPr>
          <a:xfrm>
            <a:off x="251520" y="2388944"/>
            <a:ext cx="360000" cy="360000"/>
          </a:xfrm>
          <a:prstGeom prst="halfFrame">
            <a:avLst>
              <a:gd name="adj1" fmla="val 9233"/>
              <a:gd name="adj2" fmla="val 9232"/>
            </a:avLst>
          </a:prstGeom>
          <a:solidFill>
            <a:srgbClr val="C00000"/>
          </a:solidFill>
          <a:ln>
            <a:solidFill>
              <a:schemeClr val="accent2">
                <a:lumMod val="60000"/>
                <a:lumOff val="40000"/>
              </a:schemeClr>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schemeClr val="tx1"/>
              </a:solidFill>
            </a:endParaRPr>
          </a:p>
        </p:txBody>
      </p:sp>
      <p:sp>
        <p:nvSpPr>
          <p:cNvPr id="17" name="Половина рамки 16"/>
          <p:cNvSpPr/>
          <p:nvPr/>
        </p:nvSpPr>
        <p:spPr>
          <a:xfrm rot="5400000">
            <a:off x="8515964" y="2388944"/>
            <a:ext cx="360000" cy="360000"/>
          </a:xfrm>
          <a:prstGeom prst="halfFrame">
            <a:avLst>
              <a:gd name="adj1" fmla="val 9233"/>
              <a:gd name="adj2" fmla="val 9232"/>
            </a:avLst>
          </a:prstGeom>
          <a:solidFill>
            <a:srgbClr val="C00000"/>
          </a:solidFill>
          <a:ln>
            <a:solidFill>
              <a:schemeClr val="accent2">
                <a:lumMod val="60000"/>
                <a:lumOff val="40000"/>
              </a:schemeClr>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schemeClr val="tx1"/>
              </a:solidFill>
            </a:endParaRPr>
          </a:p>
        </p:txBody>
      </p:sp>
    </p:spTree>
    <p:extLst>
      <p:ext uri="{BB962C8B-B14F-4D97-AF65-F5344CB8AC3E}">
        <p14:creationId xmlns:p14="http://schemas.microsoft.com/office/powerpoint/2010/main" val="193443832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1" descr="fsetan_emblema2007"/>
          <p:cNvPicPr>
            <a:picLocks noChangeAspect="1" noChangeArrowheads="1"/>
          </p:cNvPicPr>
          <p:nvPr/>
        </p:nvPicPr>
        <p:blipFill>
          <a:blip r:embed="rId2" cstate="print"/>
          <a:srcRect/>
          <a:stretch>
            <a:fillRect/>
          </a:stretch>
        </p:blipFill>
        <p:spPr bwMode="auto">
          <a:xfrm>
            <a:off x="504009" y="282511"/>
            <a:ext cx="702037" cy="842233"/>
          </a:xfrm>
          <a:prstGeom prst="rect">
            <a:avLst/>
          </a:prstGeom>
          <a:noFill/>
          <a:ln w="9525">
            <a:noFill/>
            <a:miter lim="800000"/>
            <a:headEnd/>
            <a:tailEnd/>
          </a:ln>
        </p:spPr>
      </p:pic>
      <p:sp>
        <p:nvSpPr>
          <p:cNvPr id="6" name="Рамка 5"/>
          <p:cNvSpPr/>
          <p:nvPr/>
        </p:nvSpPr>
        <p:spPr>
          <a:xfrm>
            <a:off x="251520" y="57464"/>
            <a:ext cx="8624444" cy="1211296"/>
          </a:xfrm>
          <a:prstGeom prst="frame">
            <a:avLst>
              <a:gd name="adj1" fmla="val 10240"/>
            </a:avLst>
          </a:prstGeom>
          <a:blipFill dpi="0" rotWithShape="1">
            <a:blip r:embed="rId3">
              <a:alphaModFix amt="40000"/>
            </a:blip>
            <a:srcRect/>
            <a:tile tx="0" ty="0" sx="100000" sy="100000" flip="none" algn="tl"/>
          </a:blipFill>
          <a:effectLst/>
        </p:spPr>
        <p:style>
          <a:lnRef idx="0">
            <a:schemeClr val="accent6"/>
          </a:lnRef>
          <a:fillRef idx="3">
            <a:schemeClr val="accent6"/>
          </a:fillRef>
          <a:effectRef idx="3">
            <a:schemeClr val="accent6"/>
          </a:effectRef>
          <a:fontRef idx="minor">
            <a:schemeClr val="lt1"/>
          </a:fontRef>
        </p:style>
        <p:txBody>
          <a:bodyPr rtlCol="0" anchor="ctr"/>
          <a:lstStyle/>
          <a:p>
            <a:pPr algn="ctr"/>
            <a:r>
              <a:rPr lang="ru-RU" sz="2000" dirty="0">
                <a:ln w="10541" cmpd="sng">
                  <a:solidFill>
                    <a:prstClr val="black"/>
                  </a:solidFill>
                  <a:prstDash val="solid"/>
                </a:ln>
                <a:solidFill>
                  <a:prstClr val="black"/>
                </a:solidFill>
                <a:latin typeface="Times New Roman" pitchFamily="18" charset="0"/>
                <a:cs typeface="Times New Roman" pitchFamily="18" charset="0"/>
              </a:rPr>
              <a:t>Средне-Поволжское управление Федеральной службы </a:t>
            </a:r>
            <a:br>
              <a:rPr lang="ru-RU" sz="2000" dirty="0">
                <a:ln w="10541" cmpd="sng">
                  <a:solidFill>
                    <a:prstClr val="black"/>
                  </a:solidFill>
                  <a:prstDash val="solid"/>
                </a:ln>
                <a:solidFill>
                  <a:prstClr val="black"/>
                </a:solidFill>
                <a:latin typeface="Times New Roman" pitchFamily="18" charset="0"/>
                <a:cs typeface="Times New Roman" pitchFamily="18" charset="0"/>
              </a:rPr>
            </a:br>
            <a:r>
              <a:rPr lang="ru-RU" sz="2000" dirty="0">
                <a:ln w="10541" cmpd="sng">
                  <a:solidFill>
                    <a:prstClr val="black"/>
                  </a:solidFill>
                  <a:prstDash val="solid"/>
                </a:ln>
                <a:solidFill>
                  <a:prstClr val="black"/>
                </a:solidFill>
                <a:latin typeface="Times New Roman" pitchFamily="18" charset="0"/>
                <a:cs typeface="Times New Roman" pitchFamily="18" charset="0"/>
              </a:rPr>
              <a:t>по экологическому, технологическому и атомному </a:t>
            </a:r>
            <a:r>
              <a:rPr lang="ru-RU" sz="2000" dirty="0" smtClean="0">
                <a:ln w="10541" cmpd="sng">
                  <a:solidFill>
                    <a:prstClr val="black"/>
                  </a:solidFill>
                  <a:prstDash val="solid"/>
                </a:ln>
                <a:solidFill>
                  <a:prstClr val="black"/>
                </a:solidFill>
                <a:latin typeface="Times New Roman" pitchFamily="18" charset="0"/>
                <a:cs typeface="Times New Roman" pitchFamily="18" charset="0"/>
              </a:rPr>
              <a:t>надзору</a:t>
            </a:r>
            <a:endParaRPr lang="ru-RU" sz="2000" dirty="0">
              <a:ln w="10541" cmpd="sng">
                <a:solidFill>
                  <a:prstClr val="black"/>
                </a:solidFill>
                <a:prstDash val="solid"/>
              </a:ln>
              <a:solidFill>
                <a:prstClr val="black"/>
              </a:solidFill>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8" name="Лента лицом вверх 7"/>
          <p:cNvSpPr/>
          <p:nvPr/>
        </p:nvSpPr>
        <p:spPr>
          <a:xfrm>
            <a:off x="8172400" y="6381328"/>
            <a:ext cx="971600" cy="476672"/>
          </a:xfrm>
          <a:prstGeom prst="ribbon2">
            <a:avLst/>
          </a:prstGeom>
          <a:ln>
            <a:solidFill>
              <a:srgbClr val="C00000"/>
            </a:solidFill>
          </a:ln>
        </p:spPr>
        <p:style>
          <a:lnRef idx="2">
            <a:schemeClr val="accent1"/>
          </a:lnRef>
          <a:fillRef idx="1">
            <a:schemeClr val="lt1"/>
          </a:fillRef>
          <a:effectRef idx="0">
            <a:schemeClr val="accent1"/>
          </a:effectRef>
          <a:fontRef idx="minor">
            <a:schemeClr val="dk1"/>
          </a:fontRef>
        </p:style>
        <p:txBody>
          <a:bodyPr rtlCol="0" anchor="ctr"/>
          <a:lstStyle/>
          <a:p>
            <a:pPr algn="ctr"/>
            <a:endParaRPr lang="ru-RU"/>
          </a:p>
        </p:txBody>
      </p:sp>
      <p:sp>
        <p:nvSpPr>
          <p:cNvPr id="9" name="Номер слайда 3"/>
          <p:cNvSpPr>
            <a:spLocks noGrp="1"/>
          </p:cNvSpPr>
          <p:nvPr>
            <p:ph type="sldNum" sz="quarter" idx="12"/>
          </p:nvPr>
        </p:nvSpPr>
        <p:spPr>
          <a:xfrm>
            <a:off x="6686872" y="6397482"/>
            <a:ext cx="2133600" cy="365125"/>
          </a:xfrm>
        </p:spPr>
        <p:txBody>
          <a:bodyPr/>
          <a:lstStyle/>
          <a:p>
            <a:fld id="{D135DFED-7B62-4FA1-AA6A-ED676FD36577}" type="slidenum">
              <a:rPr lang="ru-RU" sz="2000" smtClean="0">
                <a:solidFill>
                  <a:srgbClr val="C00000"/>
                </a:solidFill>
              </a:rPr>
              <a:pPr/>
              <a:t>9</a:t>
            </a:fld>
            <a:endParaRPr lang="ru-RU" sz="2000" dirty="0">
              <a:solidFill>
                <a:srgbClr val="C00000"/>
              </a:solidFill>
            </a:endParaRPr>
          </a:p>
        </p:txBody>
      </p:sp>
      <p:sp>
        <p:nvSpPr>
          <p:cNvPr id="10" name="Трапеция 9"/>
          <p:cNvSpPr/>
          <p:nvPr/>
        </p:nvSpPr>
        <p:spPr>
          <a:xfrm>
            <a:off x="3851920" y="6453336"/>
            <a:ext cx="1440159" cy="72000"/>
          </a:xfrm>
          <a:prstGeom prst="trapezoid">
            <a:avLst/>
          </a:prstGeom>
          <a:solidFill>
            <a:schemeClr val="bg1"/>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1" name="Трапеция 10"/>
          <p:cNvSpPr/>
          <p:nvPr/>
        </p:nvSpPr>
        <p:spPr>
          <a:xfrm>
            <a:off x="3131840" y="6597360"/>
            <a:ext cx="2880319" cy="72000"/>
          </a:xfrm>
          <a:prstGeom prst="trapezoid">
            <a:avLst/>
          </a:prstGeom>
          <a:solidFill>
            <a:srgbClr val="0070C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2" name="Трапеция 11"/>
          <p:cNvSpPr/>
          <p:nvPr/>
        </p:nvSpPr>
        <p:spPr>
          <a:xfrm>
            <a:off x="2411760" y="6741376"/>
            <a:ext cx="4320480" cy="72000"/>
          </a:xfrm>
          <a:prstGeom prst="trapezoid">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9" name="Блок-схема: документ 18"/>
          <p:cNvSpPr/>
          <p:nvPr/>
        </p:nvSpPr>
        <p:spPr>
          <a:xfrm>
            <a:off x="268036" y="1268760"/>
            <a:ext cx="8624444" cy="720080"/>
          </a:xfrm>
          <a:prstGeom prst="flowChartDocument">
            <a:avLst/>
          </a:prstGeom>
          <a:blipFill dpi="0" rotWithShape="1">
            <a:blip r:embed="rId4">
              <a:alphaModFix amt="15000"/>
              <a:extLst>
                <a:ext uri="{28A0092B-C50C-407E-A947-70E740481C1C}">
                  <a14:useLocalDpi xmlns:a14="http://schemas.microsoft.com/office/drawing/2010/main" val="0"/>
                </a:ext>
              </a:extLst>
            </a:blip>
            <a:srcRect/>
            <a:stretch>
              <a:fillRect/>
            </a:stretch>
          </a:blip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2000" b="1" dirty="0">
                <a:solidFill>
                  <a:schemeClr val="tx1"/>
                </a:solidFill>
                <a:latin typeface="Times New Roman" pitchFamily="18" charset="0"/>
                <a:cs typeface="Times New Roman" pitchFamily="18" charset="0"/>
              </a:rPr>
              <a:t>Проблемные вопросы</a:t>
            </a:r>
            <a:endParaRPr lang="ru-RU" sz="2000" dirty="0">
              <a:solidFill>
                <a:schemeClr val="tx1"/>
              </a:solidFill>
              <a:effectLst/>
              <a:latin typeface="Times New Roman" pitchFamily="18" charset="0"/>
              <a:cs typeface="Times New Roman" pitchFamily="18" charset="0"/>
            </a:endParaRPr>
          </a:p>
        </p:txBody>
      </p:sp>
      <p:sp>
        <p:nvSpPr>
          <p:cNvPr id="14" name="Прямоугольник 13"/>
          <p:cNvSpPr/>
          <p:nvPr/>
        </p:nvSpPr>
        <p:spPr>
          <a:xfrm>
            <a:off x="268036" y="2204864"/>
            <a:ext cx="8624444" cy="3139321"/>
          </a:xfrm>
          <a:prstGeom prst="rect">
            <a:avLst/>
          </a:prstGeom>
          <a:ln w="12700">
            <a:solidFill>
              <a:srgbClr val="C00000"/>
            </a:solidFill>
          </a:ln>
        </p:spPr>
        <p:txBody>
          <a:bodyPr wrap="square">
            <a:spAutoFit/>
          </a:bodyPr>
          <a:lstStyle/>
          <a:p>
            <a:pPr algn="just"/>
            <a:r>
              <a:rPr lang="ru-RU" dirty="0" smtClean="0">
                <a:latin typeface="Times New Roman" pitchFamily="18" charset="0"/>
                <a:cs typeface="Times New Roman" pitchFamily="18" charset="0"/>
              </a:rPr>
              <a:t>	</a:t>
            </a:r>
            <a:r>
              <a:rPr lang="ru-RU" dirty="0">
                <a:latin typeface="Times New Roman" pitchFamily="18" charset="0"/>
                <a:cs typeface="Times New Roman" pitchFamily="18" charset="0"/>
              </a:rPr>
              <a:t>Проблемными вопросами являются вопросы: </a:t>
            </a:r>
          </a:p>
          <a:p>
            <a:pPr algn="just"/>
            <a:r>
              <a:rPr lang="ru-RU" dirty="0">
                <a:latin typeface="Times New Roman" pitchFamily="18" charset="0"/>
                <a:cs typeface="Times New Roman" pitchFamily="18" charset="0"/>
              </a:rPr>
              <a:t>•	Актуализация сведений характеризующих ОПО;</a:t>
            </a:r>
          </a:p>
          <a:p>
            <a:pPr algn="just"/>
            <a:r>
              <a:rPr lang="ru-RU" dirty="0">
                <a:latin typeface="Times New Roman" pitchFamily="18" charset="0"/>
                <a:cs typeface="Times New Roman" pitchFamily="18" charset="0"/>
              </a:rPr>
              <a:t>•	Не осуществляется контроль за соблюдением требований промышленной безопасности, по вопросам промышленной безопасности;</a:t>
            </a:r>
          </a:p>
          <a:p>
            <a:pPr algn="just"/>
            <a:r>
              <a:rPr lang="ru-RU" dirty="0">
                <a:latin typeface="Times New Roman" pitchFamily="18" charset="0"/>
                <a:cs typeface="Times New Roman" pitchFamily="18" charset="0"/>
              </a:rPr>
              <a:t>•	Текучка и не укомплектованность штата, что впоследствии отражается на качестве выполняемых работ при эксплуатации ОПО;</a:t>
            </a:r>
          </a:p>
          <a:p>
            <a:pPr algn="just"/>
            <a:r>
              <a:rPr lang="ru-RU" dirty="0">
                <a:latin typeface="Times New Roman" pitchFamily="18" charset="0"/>
                <a:cs typeface="Times New Roman" pitchFamily="18" charset="0"/>
              </a:rPr>
              <a:t>•	Наиболее частые обращения юридических лиц, индивидуальных предпринимателей и граждан касаются применения положений нормативных правовых актов в области:</a:t>
            </a:r>
          </a:p>
          <a:p>
            <a:pPr algn="just"/>
            <a:r>
              <a:rPr lang="ru-RU" dirty="0">
                <a:latin typeface="Times New Roman" pitchFamily="18" charset="0"/>
                <a:cs typeface="Times New Roman" pitchFamily="18" charset="0"/>
              </a:rPr>
              <a:t>	оформления (переоформления) лицензии;</a:t>
            </a:r>
          </a:p>
          <a:p>
            <a:pPr algn="just"/>
            <a:r>
              <a:rPr lang="ru-RU" dirty="0">
                <a:latin typeface="Times New Roman" pitchFamily="18" charset="0"/>
                <a:cs typeface="Times New Roman" pitchFamily="18" charset="0"/>
              </a:rPr>
              <a:t>	рассмотрения планов развития горных работ</a:t>
            </a:r>
          </a:p>
        </p:txBody>
      </p:sp>
      <p:sp>
        <p:nvSpPr>
          <p:cNvPr id="13" name="Половина рамки 12"/>
          <p:cNvSpPr/>
          <p:nvPr/>
        </p:nvSpPr>
        <p:spPr>
          <a:xfrm rot="16200000">
            <a:off x="241970" y="4996483"/>
            <a:ext cx="360000" cy="360000"/>
          </a:xfrm>
          <a:prstGeom prst="halfFrame">
            <a:avLst>
              <a:gd name="adj1" fmla="val 9233"/>
              <a:gd name="adj2" fmla="val 9232"/>
            </a:avLst>
          </a:prstGeom>
          <a:solidFill>
            <a:srgbClr val="C00000"/>
          </a:solidFill>
          <a:ln>
            <a:solidFill>
              <a:schemeClr val="accent2">
                <a:lumMod val="60000"/>
                <a:lumOff val="40000"/>
              </a:schemeClr>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schemeClr val="tx1"/>
              </a:solidFill>
            </a:endParaRPr>
          </a:p>
        </p:txBody>
      </p:sp>
      <p:sp>
        <p:nvSpPr>
          <p:cNvPr id="15" name="Половина рамки 14"/>
          <p:cNvSpPr/>
          <p:nvPr/>
        </p:nvSpPr>
        <p:spPr>
          <a:xfrm rot="10800000">
            <a:off x="8548895" y="5033275"/>
            <a:ext cx="360000" cy="360000"/>
          </a:xfrm>
          <a:prstGeom prst="halfFrame">
            <a:avLst>
              <a:gd name="adj1" fmla="val 9233"/>
              <a:gd name="adj2" fmla="val 9232"/>
            </a:avLst>
          </a:prstGeom>
          <a:solidFill>
            <a:srgbClr val="C00000"/>
          </a:solidFill>
          <a:ln>
            <a:solidFill>
              <a:schemeClr val="accent2">
                <a:lumMod val="60000"/>
                <a:lumOff val="40000"/>
              </a:schemeClr>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schemeClr val="tx1"/>
              </a:solidFill>
            </a:endParaRPr>
          </a:p>
        </p:txBody>
      </p:sp>
      <p:sp>
        <p:nvSpPr>
          <p:cNvPr id="16" name="Половина рамки 15"/>
          <p:cNvSpPr/>
          <p:nvPr/>
        </p:nvSpPr>
        <p:spPr>
          <a:xfrm>
            <a:off x="268036" y="2204864"/>
            <a:ext cx="360000" cy="360000"/>
          </a:xfrm>
          <a:prstGeom prst="halfFrame">
            <a:avLst>
              <a:gd name="adj1" fmla="val 9233"/>
              <a:gd name="adj2" fmla="val 9232"/>
            </a:avLst>
          </a:prstGeom>
          <a:solidFill>
            <a:srgbClr val="C00000"/>
          </a:solidFill>
          <a:ln>
            <a:solidFill>
              <a:schemeClr val="accent2">
                <a:lumMod val="60000"/>
                <a:lumOff val="40000"/>
              </a:schemeClr>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schemeClr val="tx1"/>
              </a:solidFill>
            </a:endParaRPr>
          </a:p>
        </p:txBody>
      </p:sp>
      <p:sp>
        <p:nvSpPr>
          <p:cNvPr id="17" name="Половина рамки 16"/>
          <p:cNvSpPr/>
          <p:nvPr/>
        </p:nvSpPr>
        <p:spPr>
          <a:xfrm rot="5400000">
            <a:off x="8515964" y="2204864"/>
            <a:ext cx="360000" cy="360000"/>
          </a:xfrm>
          <a:prstGeom prst="halfFrame">
            <a:avLst>
              <a:gd name="adj1" fmla="val 9233"/>
              <a:gd name="adj2" fmla="val 9232"/>
            </a:avLst>
          </a:prstGeom>
          <a:solidFill>
            <a:srgbClr val="C00000"/>
          </a:solidFill>
          <a:ln>
            <a:solidFill>
              <a:schemeClr val="accent2">
                <a:lumMod val="60000"/>
                <a:lumOff val="40000"/>
              </a:schemeClr>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schemeClr val="tx1"/>
              </a:solidFill>
            </a:endParaRPr>
          </a:p>
        </p:txBody>
      </p:sp>
    </p:spTree>
    <p:extLst>
      <p:ext uri="{BB962C8B-B14F-4D97-AF65-F5344CB8AC3E}">
        <p14:creationId xmlns:p14="http://schemas.microsoft.com/office/powerpoint/2010/main" val="908372471"/>
      </p:ext>
    </p:extLst>
  </p:cSld>
  <p:clrMapOvr>
    <a:masterClrMapping/>
  </p:clrMapOvr>
  <p:timing>
    <p:tnLst>
      <p:par>
        <p:cTn id="1" dur="indefinite" restart="never" nodeType="tmRoot"/>
      </p:par>
    </p:tnLst>
  </p:timing>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Базовая">
    <a:majorFont>
      <a:latin typeface="Palatino Linotype"/>
      <a:ea typeface=""/>
      <a:cs typeface=""/>
      <a:font script="Jpan" typeface="HGS明朝E"/>
      <a:font script="Hang" typeface="맑은 고딕"/>
      <a:font script="Hans" typeface="宋体"/>
      <a:font script="Hant" typeface="新細明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Palatino Linotype"/>
      <a:ea typeface=""/>
      <a:cs typeface=""/>
      <a:font script="Jpan" typeface="HGS明朝E"/>
      <a:font script="Hang" typeface="맑은 고딕"/>
      <a:font script="Hans" typeface="宋体"/>
      <a:font script="Hant" typeface="新細明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2.xml><?xml version="1.0" encoding="utf-8"?>
<a:themeOverride xmlns:a="http://schemas.openxmlformats.org/drawingml/2006/main">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Базовая">
    <a:majorFont>
      <a:latin typeface="Palatino Linotype"/>
      <a:ea typeface=""/>
      <a:cs typeface=""/>
      <a:font script="Jpan" typeface="HGS明朝E"/>
      <a:font script="Hang" typeface="맑은 고딕"/>
      <a:font script="Hans" typeface="宋体"/>
      <a:font script="Hant" typeface="新細明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Palatino Linotype"/>
      <a:ea typeface=""/>
      <a:cs typeface=""/>
      <a:font script="Jpan" typeface="HGS明朝E"/>
      <a:font script="Hang" typeface="맑은 고딕"/>
      <a:font script="Hans" typeface="宋体"/>
      <a:font script="Hant" typeface="新細明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3.xml><?xml version="1.0" encoding="utf-8"?>
<a:themeOverride xmlns:a="http://schemas.openxmlformats.org/drawingml/2006/main">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Базовая">
    <a:majorFont>
      <a:latin typeface="Palatino Linotype"/>
      <a:ea typeface=""/>
      <a:cs typeface=""/>
      <a:font script="Jpan" typeface="HGS明朝E"/>
      <a:font script="Hang" typeface="맑은 고딕"/>
      <a:font script="Hans" typeface="宋体"/>
      <a:font script="Hant" typeface="新細明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Palatino Linotype"/>
      <a:ea typeface=""/>
      <a:cs typeface=""/>
      <a:font script="Jpan" typeface="HGS明朝E"/>
      <a:font script="Hang" typeface="맑은 고딕"/>
      <a:font script="Hans" typeface="宋体"/>
      <a:font script="Hant" typeface="新細明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docProps/app.xml><?xml version="1.0" encoding="utf-8"?>
<Properties xmlns="http://schemas.openxmlformats.org/officeDocument/2006/extended-properties" xmlns:vt="http://schemas.openxmlformats.org/officeDocument/2006/docPropsVTypes">
  <Template/>
  <TotalTime>6328</TotalTime>
  <Words>740</Words>
  <Application>Microsoft Office PowerPoint</Application>
  <PresentationFormat>Экран (4:3)</PresentationFormat>
  <Paragraphs>186</Paragraphs>
  <Slides>14</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14</vt:i4>
      </vt:variant>
    </vt:vector>
  </HeadingPairs>
  <TitlesOfParts>
    <vt:vector size="15" baseType="lpstr">
      <vt:lpstr>Тема Office</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Сведения о деятельности Межрегионального отдела по надзору за объектами магистрального трубопроводного транспорта газовому надзору</dc:title>
  <dc:creator>Тюхтенев Вадим Александрович</dc:creator>
  <cp:lastModifiedBy>user</cp:lastModifiedBy>
  <cp:revision>525</cp:revision>
  <cp:lastPrinted>2017-09-12T07:24:17Z</cp:lastPrinted>
  <dcterms:created xsi:type="dcterms:W3CDTF">2015-02-02T11:09:04Z</dcterms:created>
  <dcterms:modified xsi:type="dcterms:W3CDTF">2023-11-15T12:04:23Z</dcterms:modified>
</cp:coreProperties>
</file>